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3"/>
  </p:notesMasterIdLst>
  <p:sldIdLst>
    <p:sldId id="335" r:id="rId3"/>
    <p:sldId id="328" r:id="rId4"/>
    <p:sldId id="256" r:id="rId5"/>
    <p:sldId id="268" r:id="rId6"/>
    <p:sldId id="270" r:id="rId7"/>
    <p:sldId id="277" r:id="rId8"/>
    <p:sldId id="276" r:id="rId9"/>
    <p:sldId id="275" r:id="rId10"/>
    <p:sldId id="271" r:id="rId11"/>
    <p:sldId id="274" r:id="rId12"/>
    <p:sldId id="273" r:id="rId13"/>
    <p:sldId id="272" r:id="rId14"/>
    <p:sldId id="286" r:id="rId15"/>
    <p:sldId id="285" r:id="rId16"/>
    <p:sldId id="284" r:id="rId17"/>
    <p:sldId id="283" r:id="rId18"/>
    <p:sldId id="282" r:id="rId19"/>
    <p:sldId id="281" r:id="rId20"/>
    <p:sldId id="280" r:id="rId21"/>
    <p:sldId id="279" r:id="rId22"/>
    <p:sldId id="296" r:id="rId23"/>
    <p:sldId id="295" r:id="rId24"/>
    <p:sldId id="294" r:id="rId25"/>
    <p:sldId id="293" r:id="rId26"/>
    <p:sldId id="292" r:id="rId27"/>
    <p:sldId id="291" r:id="rId28"/>
    <p:sldId id="290" r:id="rId29"/>
    <p:sldId id="289" r:id="rId30"/>
    <p:sldId id="288" r:id="rId31"/>
    <p:sldId id="311" r:id="rId32"/>
    <p:sldId id="310" r:id="rId33"/>
    <p:sldId id="309" r:id="rId34"/>
    <p:sldId id="308" r:id="rId35"/>
    <p:sldId id="307" r:id="rId36"/>
    <p:sldId id="306" r:id="rId37"/>
    <p:sldId id="305" r:id="rId38"/>
    <p:sldId id="304" r:id="rId39"/>
    <p:sldId id="303" r:id="rId40"/>
    <p:sldId id="302" r:id="rId41"/>
    <p:sldId id="301" r:id="rId42"/>
    <p:sldId id="300" r:id="rId43"/>
    <p:sldId id="299" r:id="rId44"/>
    <p:sldId id="298" r:id="rId45"/>
    <p:sldId id="297" r:id="rId46"/>
    <p:sldId id="287" r:id="rId47"/>
    <p:sldId id="325" r:id="rId48"/>
    <p:sldId id="324" r:id="rId49"/>
    <p:sldId id="323" r:id="rId50"/>
    <p:sldId id="322" r:id="rId51"/>
    <p:sldId id="321" r:id="rId52"/>
    <p:sldId id="320" r:id="rId53"/>
    <p:sldId id="319" r:id="rId54"/>
    <p:sldId id="318" r:id="rId55"/>
    <p:sldId id="317" r:id="rId56"/>
    <p:sldId id="316" r:id="rId57"/>
    <p:sldId id="315" r:id="rId58"/>
    <p:sldId id="314" r:id="rId59"/>
    <p:sldId id="313" r:id="rId60"/>
    <p:sldId id="327" r:id="rId61"/>
    <p:sldId id="31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6ECB9F-9749-45FE-A4B9-FDA70106D1D4}" v="55" dt="2020-10-01T13:38:22.875"/>
    <p1510:client id="{392B07DA-060B-4A12-8208-47DBA9BA9107}" v="1" dt="2020-09-29T21:19:01.738"/>
    <p1510:client id="{E134574E-FD67-482A-9958-7C7D3DB3EF34}" v="8" dt="2020-09-28T12:53:13.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1" autoAdjust="0"/>
    <p:restoredTop sz="94660"/>
  </p:normalViewPr>
  <p:slideViewPr>
    <p:cSldViewPr snapToGrid="0">
      <p:cViewPr varScale="1">
        <p:scale>
          <a:sx n="72" d="100"/>
          <a:sy n="72" d="100"/>
        </p:scale>
        <p:origin x="58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819BE-8C42-4B52-A492-1848F97D9BD7}" type="datetimeFigureOut">
              <a:rPr lang="en-GB" smtClean="0"/>
              <a:t>31/10/2022</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9C574-A03E-4F9B-928A-F152C5AAEF4A}" type="slidenum">
              <a:rPr lang="en-GB" smtClean="0"/>
              <a:t>‹#›</a:t>
            </a:fld>
            <a:endParaRPr lang="en-GB"/>
          </a:p>
        </p:txBody>
      </p:sp>
    </p:spTree>
    <p:extLst>
      <p:ext uri="{BB962C8B-B14F-4D97-AF65-F5344CB8AC3E}">
        <p14:creationId xmlns:p14="http://schemas.microsoft.com/office/powerpoint/2010/main" val="415496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DCF5C0C3-6C33-42D0-81B3-306565B29812}" type="slidenum">
              <a:rPr lang="en-GB" smtClean="0"/>
              <a:t>2</a:t>
            </a:fld>
            <a:endParaRPr lang="en-GB"/>
          </a:p>
        </p:txBody>
      </p:sp>
    </p:spTree>
    <p:extLst>
      <p:ext uri="{BB962C8B-B14F-4D97-AF65-F5344CB8AC3E}">
        <p14:creationId xmlns:p14="http://schemas.microsoft.com/office/powerpoint/2010/main" val="2420504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GB"/>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p:cNvSpPr>
            <a:spLocks noGrp="1"/>
          </p:cNvSpPr>
          <p:nvPr>
            <p:ph type="dt" sz="half" idx="10"/>
          </p:nvPr>
        </p:nvSpPr>
        <p:spPr/>
        <p:txBody>
          <a:bodyPr/>
          <a:lstStyle/>
          <a:p>
            <a:fld id="{0AAF71DB-17C3-443E-9A5C-4B765D08240B}" type="datetimeFigureOut">
              <a:rPr lang="en-GB" smtClean="0"/>
              <a:t>31/10/2022</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1279720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GB"/>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10"/>
          </p:nvPr>
        </p:nvSpPr>
        <p:spPr/>
        <p:txBody>
          <a:bodyPr/>
          <a:lstStyle/>
          <a:p>
            <a:fld id="{0AAF71DB-17C3-443E-9A5C-4B765D08240B}" type="datetimeFigureOut">
              <a:rPr lang="en-GB" smtClean="0"/>
              <a:t>31/10/2022</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916696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en-GB"/>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10"/>
          </p:nvPr>
        </p:nvSpPr>
        <p:spPr/>
        <p:txBody>
          <a:bodyPr/>
          <a:lstStyle/>
          <a:p>
            <a:fld id="{0AAF71DB-17C3-443E-9A5C-4B765D08240B}" type="datetimeFigureOut">
              <a:rPr lang="en-GB" smtClean="0"/>
              <a:t>31/10/2022</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385484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6E3A9-7317-4968-B134-237192EBD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86012-125D-4349-B0C8-5BB15E415A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5F6EA-2F52-4910-90AB-1103D5CFD1E7}"/>
              </a:ext>
            </a:extLst>
          </p:cNvPr>
          <p:cNvSpPr>
            <a:spLocks noGrp="1"/>
          </p:cNvSpPr>
          <p:nvPr>
            <p:ph type="dt" sz="half" idx="10"/>
          </p:nvPr>
        </p:nvSpPr>
        <p:spPr/>
        <p:txBody>
          <a:bodyPr/>
          <a:lstStyle/>
          <a:p>
            <a:fld id="{6DF53D69-7FD5-4208-BF6E-9B47ADFE5E3D}" type="datetimeFigureOut">
              <a:rPr lang="en-US" smtClean="0"/>
              <a:t>10/31/2022</a:t>
            </a:fld>
            <a:endParaRPr lang="en-US"/>
          </a:p>
        </p:txBody>
      </p:sp>
      <p:sp>
        <p:nvSpPr>
          <p:cNvPr id="5" name="Footer Placeholder 4">
            <a:extLst>
              <a:ext uri="{FF2B5EF4-FFF2-40B4-BE49-F238E27FC236}">
                <a16:creationId xmlns:a16="http://schemas.microsoft.com/office/drawing/2014/main" id="{38F77607-064A-468D-B4E4-0A07D988B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94C46-83F2-4399-826F-69320D9492AB}"/>
              </a:ext>
            </a:extLst>
          </p:cNvPr>
          <p:cNvSpPr>
            <a:spLocks noGrp="1"/>
          </p:cNvSpPr>
          <p:nvPr>
            <p:ph type="sldNum" sz="quarter" idx="12"/>
          </p:nvPr>
        </p:nvSpPr>
        <p:spPr/>
        <p:txBody>
          <a:bodyPr/>
          <a:lstStyle/>
          <a:p>
            <a:fld id="{33EE94B9-B285-4636-8470-65D38D3590FE}" type="slidenum">
              <a:rPr lang="en-US" smtClean="0"/>
              <a:t>‹#›</a:t>
            </a:fld>
            <a:endParaRPr lang="en-US"/>
          </a:p>
        </p:txBody>
      </p:sp>
    </p:spTree>
    <p:extLst>
      <p:ext uri="{BB962C8B-B14F-4D97-AF65-F5344CB8AC3E}">
        <p14:creationId xmlns:p14="http://schemas.microsoft.com/office/powerpoint/2010/main" val="3103325156"/>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5ECA-8EE1-4F2E-86D9-30C39F620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C390D-E0B1-4A58-B884-D4342605A2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042AD-4BAF-45C9-8C6D-2554BD732E98}"/>
              </a:ext>
            </a:extLst>
          </p:cNvPr>
          <p:cNvSpPr>
            <a:spLocks noGrp="1"/>
          </p:cNvSpPr>
          <p:nvPr>
            <p:ph type="dt" sz="half" idx="10"/>
          </p:nvPr>
        </p:nvSpPr>
        <p:spPr/>
        <p:txBody>
          <a:bodyPr/>
          <a:lstStyle/>
          <a:p>
            <a:fld id="{6DF53D69-7FD5-4208-BF6E-9B47ADFE5E3D}" type="datetimeFigureOut">
              <a:rPr lang="en-US" smtClean="0"/>
              <a:t>10/31/2022</a:t>
            </a:fld>
            <a:endParaRPr lang="en-US"/>
          </a:p>
        </p:txBody>
      </p:sp>
      <p:sp>
        <p:nvSpPr>
          <p:cNvPr id="5" name="Footer Placeholder 4">
            <a:extLst>
              <a:ext uri="{FF2B5EF4-FFF2-40B4-BE49-F238E27FC236}">
                <a16:creationId xmlns:a16="http://schemas.microsoft.com/office/drawing/2014/main" id="{BFEDFDF4-34DB-4BD6-A95E-A562C31AA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1EF1A-F5B8-4C48-B799-DCECF740818B}"/>
              </a:ext>
            </a:extLst>
          </p:cNvPr>
          <p:cNvSpPr>
            <a:spLocks noGrp="1"/>
          </p:cNvSpPr>
          <p:nvPr>
            <p:ph type="sldNum" sz="quarter" idx="12"/>
          </p:nvPr>
        </p:nvSpPr>
        <p:spPr/>
        <p:txBody>
          <a:bodyPr/>
          <a:lstStyle/>
          <a:p>
            <a:fld id="{33EE94B9-B285-4636-8470-65D38D3590FE}" type="slidenum">
              <a:rPr lang="en-US" smtClean="0"/>
              <a:t>‹#›</a:t>
            </a:fld>
            <a:endParaRPr lang="en-US"/>
          </a:p>
        </p:txBody>
      </p:sp>
    </p:spTree>
    <p:extLst>
      <p:ext uri="{BB962C8B-B14F-4D97-AF65-F5344CB8AC3E}">
        <p14:creationId xmlns:p14="http://schemas.microsoft.com/office/powerpoint/2010/main" val="417787662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64DB-0FB5-4B67-8214-E34F12BBC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BD6CF6-BC84-4B3F-B220-123892BEC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12605E-59F1-42A0-874C-944671A1922A}"/>
              </a:ext>
            </a:extLst>
          </p:cNvPr>
          <p:cNvSpPr>
            <a:spLocks noGrp="1"/>
          </p:cNvSpPr>
          <p:nvPr>
            <p:ph type="dt" sz="half" idx="10"/>
          </p:nvPr>
        </p:nvSpPr>
        <p:spPr/>
        <p:txBody>
          <a:bodyPr/>
          <a:lstStyle/>
          <a:p>
            <a:fld id="{6DF53D69-7FD5-4208-BF6E-9B47ADFE5E3D}" type="datetimeFigureOut">
              <a:rPr lang="en-US" smtClean="0"/>
              <a:t>10/31/2022</a:t>
            </a:fld>
            <a:endParaRPr lang="en-US"/>
          </a:p>
        </p:txBody>
      </p:sp>
      <p:sp>
        <p:nvSpPr>
          <p:cNvPr id="5" name="Footer Placeholder 4">
            <a:extLst>
              <a:ext uri="{FF2B5EF4-FFF2-40B4-BE49-F238E27FC236}">
                <a16:creationId xmlns:a16="http://schemas.microsoft.com/office/drawing/2014/main" id="{FAF9059D-2CA1-429D-9298-00D37512C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49028-2089-4570-927B-78EE1DAF3282}"/>
              </a:ext>
            </a:extLst>
          </p:cNvPr>
          <p:cNvSpPr>
            <a:spLocks noGrp="1"/>
          </p:cNvSpPr>
          <p:nvPr>
            <p:ph type="sldNum" sz="quarter" idx="12"/>
          </p:nvPr>
        </p:nvSpPr>
        <p:spPr/>
        <p:txBody>
          <a:bodyPr/>
          <a:lstStyle/>
          <a:p>
            <a:fld id="{33EE94B9-B285-4636-8470-65D38D3590FE}" type="slidenum">
              <a:rPr lang="en-US" smtClean="0"/>
              <a:t>‹#›</a:t>
            </a:fld>
            <a:endParaRPr lang="en-US"/>
          </a:p>
        </p:txBody>
      </p:sp>
    </p:spTree>
    <p:extLst>
      <p:ext uri="{BB962C8B-B14F-4D97-AF65-F5344CB8AC3E}">
        <p14:creationId xmlns:p14="http://schemas.microsoft.com/office/powerpoint/2010/main" val="3605056534"/>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B6BA-BFC1-417B-9C21-401E803D08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A794C4-EC70-4C49-B8DF-F8F196AF1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6EF9D8-3B4C-4936-B065-3B2CA6A645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FF16A9-42B1-4613-BDA1-39E8E7609688}"/>
              </a:ext>
            </a:extLst>
          </p:cNvPr>
          <p:cNvSpPr>
            <a:spLocks noGrp="1"/>
          </p:cNvSpPr>
          <p:nvPr>
            <p:ph type="dt" sz="half" idx="10"/>
          </p:nvPr>
        </p:nvSpPr>
        <p:spPr/>
        <p:txBody>
          <a:bodyPr/>
          <a:lstStyle/>
          <a:p>
            <a:fld id="{6DF53D69-7FD5-4208-BF6E-9B47ADFE5E3D}" type="datetimeFigureOut">
              <a:rPr lang="en-US" smtClean="0"/>
              <a:t>10/31/2022</a:t>
            </a:fld>
            <a:endParaRPr lang="en-US"/>
          </a:p>
        </p:txBody>
      </p:sp>
      <p:sp>
        <p:nvSpPr>
          <p:cNvPr id="6" name="Footer Placeholder 5">
            <a:extLst>
              <a:ext uri="{FF2B5EF4-FFF2-40B4-BE49-F238E27FC236}">
                <a16:creationId xmlns:a16="http://schemas.microsoft.com/office/drawing/2014/main" id="{D7D81242-BA98-4E4D-B4DD-FBFD07F51F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EBA4D8-C93C-435C-8A15-6AFF8B9B3E43}"/>
              </a:ext>
            </a:extLst>
          </p:cNvPr>
          <p:cNvSpPr>
            <a:spLocks noGrp="1"/>
          </p:cNvSpPr>
          <p:nvPr>
            <p:ph type="sldNum" sz="quarter" idx="12"/>
          </p:nvPr>
        </p:nvSpPr>
        <p:spPr/>
        <p:txBody>
          <a:bodyPr/>
          <a:lstStyle/>
          <a:p>
            <a:fld id="{33EE94B9-B285-4636-8470-65D38D3590FE}" type="slidenum">
              <a:rPr lang="en-US" smtClean="0"/>
              <a:t>‹#›</a:t>
            </a:fld>
            <a:endParaRPr lang="en-US"/>
          </a:p>
        </p:txBody>
      </p:sp>
    </p:spTree>
    <p:extLst>
      <p:ext uri="{BB962C8B-B14F-4D97-AF65-F5344CB8AC3E}">
        <p14:creationId xmlns:p14="http://schemas.microsoft.com/office/powerpoint/2010/main" val="207145779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EF55-0C6F-4F47-9244-7EC8F008BD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2EE5C2-9BA3-47FA-8FC0-7CB6DCC7BB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9FD98D-9AB3-4FAA-B509-7C5BFAA1C5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FF0F86-EA64-40A7-95E5-7896267970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56D051-92BC-4847-8C8F-92ABE2E003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BAFE01-E364-4C90-83E1-89AEF50A7972}"/>
              </a:ext>
            </a:extLst>
          </p:cNvPr>
          <p:cNvSpPr>
            <a:spLocks noGrp="1"/>
          </p:cNvSpPr>
          <p:nvPr>
            <p:ph type="dt" sz="half" idx="10"/>
          </p:nvPr>
        </p:nvSpPr>
        <p:spPr/>
        <p:txBody>
          <a:bodyPr/>
          <a:lstStyle/>
          <a:p>
            <a:fld id="{6DF53D69-7FD5-4208-BF6E-9B47ADFE5E3D}" type="datetimeFigureOut">
              <a:rPr lang="en-US" smtClean="0"/>
              <a:t>10/31/2022</a:t>
            </a:fld>
            <a:endParaRPr lang="en-US"/>
          </a:p>
        </p:txBody>
      </p:sp>
      <p:sp>
        <p:nvSpPr>
          <p:cNvPr id="8" name="Footer Placeholder 7">
            <a:extLst>
              <a:ext uri="{FF2B5EF4-FFF2-40B4-BE49-F238E27FC236}">
                <a16:creationId xmlns:a16="http://schemas.microsoft.com/office/drawing/2014/main" id="{A0EC6C20-3817-4F83-AC41-3D9CEEE0EA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01B41B-E7A6-45CD-887C-6214A829DD3B}"/>
              </a:ext>
            </a:extLst>
          </p:cNvPr>
          <p:cNvSpPr>
            <a:spLocks noGrp="1"/>
          </p:cNvSpPr>
          <p:nvPr>
            <p:ph type="sldNum" sz="quarter" idx="12"/>
          </p:nvPr>
        </p:nvSpPr>
        <p:spPr/>
        <p:txBody>
          <a:bodyPr/>
          <a:lstStyle/>
          <a:p>
            <a:fld id="{33EE94B9-B285-4636-8470-65D38D3590FE}" type="slidenum">
              <a:rPr lang="en-US" smtClean="0"/>
              <a:t>‹#›</a:t>
            </a:fld>
            <a:endParaRPr lang="en-US"/>
          </a:p>
        </p:txBody>
      </p:sp>
    </p:spTree>
    <p:extLst>
      <p:ext uri="{BB962C8B-B14F-4D97-AF65-F5344CB8AC3E}">
        <p14:creationId xmlns:p14="http://schemas.microsoft.com/office/powerpoint/2010/main" val="194460974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A12C-966E-476B-A7C7-E672295139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771A83-0A9F-4EBD-A7CA-9DD7CFAFFA8B}"/>
              </a:ext>
            </a:extLst>
          </p:cNvPr>
          <p:cNvSpPr>
            <a:spLocks noGrp="1"/>
          </p:cNvSpPr>
          <p:nvPr>
            <p:ph type="dt" sz="half" idx="10"/>
          </p:nvPr>
        </p:nvSpPr>
        <p:spPr/>
        <p:txBody>
          <a:bodyPr/>
          <a:lstStyle/>
          <a:p>
            <a:fld id="{6DF53D69-7FD5-4208-BF6E-9B47ADFE5E3D}" type="datetimeFigureOut">
              <a:rPr lang="en-US" smtClean="0"/>
              <a:t>10/31/2022</a:t>
            </a:fld>
            <a:endParaRPr lang="en-US"/>
          </a:p>
        </p:txBody>
      </p:sp>
      <p:sp>
        <p:nvSpPr>
          <p:cNvPr id="4" name="Footer Placeholder 3">
            <a:extLst>
              <a:ext uri="{FF2B5EF4-FFF2-40B4-BE49-F238E27FC236}">
                <a16:creationId xmlns:a16="http://schemas.microsoft.com/office/drawing/2014/main" id="{814DA903-489D-473A-BB20-3407E66BAA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F5FD6-88EB-48FF-B784-501585FF2716}"/>
              </a:ext>
            </a:extLst>
          </p:cNvPr>
          <p:cNvSpPr>
            <a:spLocks noGrp="1"/>
          </p:cNvSpPr>
          <p:nvPr>
            <p:ph type="sldNum" sz="quarter" idx="12"/>
          </p:nvPr>
        </p:nvSpPr>
        <p:spPr/>
        <p:txBody>
          <a:bodyPr/>
          <a:lstStyle/>
          <a:p>
            <a:fld id="{33EE94B9-B285-4636-8470-65D38D3590FE}" type="slidenum">
              <a:rPr lang="en-US" smtClean="0"/>
              <a:t>‹#›</a:t>
            </a:fld>
            <a:endParaRPr lang="en-US"/>
          </a:p>
        </p:txBody>
      </p:sp>
    </p:spTree>
    <p:extLst>
      <p:ext uri="{BB962C8B-B14F-4D97-AF65-F5344CB8AC3E}">
        <p14:creationId xmlns:p14="http://schemas.microsoft.com/office/powerpoint/2010/main" val="2217966742"/>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465CE-DF89-4E07-931D-BFF22765CF06}"/>
              </a:ext>
            </a:extLst>
          </p:cNvPr>
          <p:cNvSpPr>
            <a:spLocks noGrp="1"/>
          </p:cNvSpPr>
          <p:nvPr>
            <p:ph type="dt" sz="half" idx="10"/>
          </p:nvPr>
        </p:nvSpPr>
        <p:spPr/>
        <p:txBody>
          <a:bodyPr/>
          <a:lstStyle/>
          <a:p>
            <a:fld id="{6DF53D69-7FD5-4208-BF6E-9B47ADFE5E3D}" type="datetimeFigureOut">
              <a:rPr lang="en-US" smtClean="0"/>
              <a:t>10/31/2022</a:t>
            </a:fld>
            <a:endParaRPr lang="en-US"/>
          </a:p>
        </p:txBody>
      </p:sp>
      <p:sp>
        <p:nvSpPr>
          <p:cNvPr id="3" name="Footer Placeholder 2">
            <a:extLst>
              <a:ext uri="{FF2B5EF4-FFF2-40B4-BE49-F238E27FC236}">
                <a16:creationId xmlns:a16="http://schemas.microsoft.com/office/drawing/2014/main" id="{A4CD1358-8B27-4225-B4E7-5C593BBDDE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596822-2E09-4709-90F4-2585C4BB54B6}"/>
              </a:ext>
            </a:extLst>
          </p:cNvPr>
          <p:cNvSpPr>
            <a:spLocks noGrp="1"/>
          </p:cNvSpPr>
          <p:nvPr>
            <p:ph type="sldNum" sz="quarter" idx="12"/>
          </p:nvPr>
        </p:nvSpPr>
        <p:spPr/>
        <p:txBody>
          <a:bodyPr/>
          <a:lstStyle/>
          <a:p>
            <a:fld id="{33EE94B9-B285-4636-8470-65D38D3590FE}" type="slidenum">
              <a:rPr lang="en-US" smtClean="0"/>
              <a:t>‹#›</a:t>
            </a:fld>
            <a:endParaRPr lang="en-US"/>
          </a:p>
        </p:txBody>
      </p:sp>
    </p:spTree>
    <p:extLst>
      <p:ext uri="{BB962C8B-B14F-4D97-AF65-F5344CB8AC3E}">
        <p14:creationId xmlns:p14="http://schemas.microsoft.com/office/powerpoint/2010/main" val="13148062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1DDE-F3A0-4D60-A59E-DDB07F0640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456046-8BE1-4FB7-90BF-7192014F4B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D6E6F9-36FD-4705-8178-158E833209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7F0C93-99CF-4B28-B874-7EE0FFECD57C}"/>
              </a:ext>
            </a:extLst>
          </p:cNvPr>
          <p:cNvSpPr>
            <a:spLocks noGrp="1"/>
          </p:cNvSpPr>
          <p:nvPr>
            <p:ph type="dt" sz="half" idx="10"/>
          </p:nvPr>
        </p:nvSpPr>
        <p:spPr/>
        <p:txBody>
          <a:bodyPr/>
          <a:lstStyle/>
          <a:p>
            <a:fld id="{6DF53D69-7FD5-4208-BF6E-9B47ADFE5E3D}" type="datetimeFigureOut">
              <a:rPr lang="en-US" smtClean="0"/>
              <a:t>10/31/2022</a:t>
            </a:fld>
            <a:endParaRPr lang="en-US"/>
          </a:p>
        </p:txBody>
      </p:sp>
      <p:sp>
        <p:nvSpPr>
          <p:cNvPr id="6" name="Footer Placeholder 5">
            <a:extLst>
              <a:ext uri="{FF2B5EF4-FFF2-40B4-BE49-F238E27FC236}">
                <a16:creationId xmlns:a16="http://schemas.microsoft.com/office/drawing/2014/main" id="{181B21E5-95D0-425C-A245-02AADF480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1EF9C-3EB4-4AE2-BBCC-817835359020}"/>
              </a:ext>
            </a:extLst>
          </p:cNvPr>
          <p:cNvSpPr>
            <a:spLocks noGrp="1"/>
          </p:cNvSpPr>
          <p:nvPr>
            <p:ph type="sldNum" sz="quarter" idx="12"/>
          </p:nvPr>
        </p:nvSpPr>
        <p:spPr/>
        <p:txBody>
          <a:bodyPr/>
          <a:lstStyle/>
          <a:p>
            <a:fld id="{33EE94B9-B285-4636-8470-65D38D3590FE}" type="slidenum">
              <a:rPr lang="en-US" smtClean="0"/>
              <a:t>‹#›</a:t>
            </a:fld>
            <a:endParaRPr lang="en-US"/>
          </a:p>
        </p:txBody>
      </p:sp>
    </p:spTree>
    <p:extLst>
      <p:ext uri="{BB962C8B-B14F-4D97-AF65-F5344CB8AC3E}">
        <p14:creationId xmlns:p14="http://schemas.microsoft.com/office/powerpoint/2010/main" val="121262610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GB"/>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10"/>
          </p:nvPr>
        </p:nvSpPr>
        <p:spPr/>
        <p:txBody>
          <a:bodyPr/>
          <a:lstStyle/>
          <a:p>
            <a:fld id="{0AAF71DB-17C3-443E-9A5C-4B765D08240B}" type="datetimeFigureOut">
              <a:rPr lang="en-GB" smtClean="0"/>
              <a:t>31/10/2022</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200273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5DF9-FD3A-477F-9442-207B9FBFF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10DE1D-0940-422D-ADE4-11C5932FC2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52BB6F-67D0-4171-B051-808A6B2AF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EF581A-80B2-43D4-93B3-F022EDFD5F97}"/>
              </a:ext>
            </a:extLst>
          </p:cNvPr>
          <p:cNvSpPr>
            <a:spLocks noGrp="1"/>
          </p:cNvSpPr>
          <p:nvPr>
            <p:ph type="dt" sz="half" idx="10"/>
          </p:nvPr>
        </p:nvSpPr>
        <p:spPr/>
        <p:txBody>
          <a:bodyPr/>
          <a:lstStyle/>
          <a:p>
            <a:fld id="{6DF53D69-7FD5-4208-BF6E-9B47ADFE5E3D}" type="datetimeFigureOut">
              <a:rPr lang="en-US" smtClean="0"/>
              <a:t>10/31/2022</a:t>
            </a:fld>
            <a:endParaRPr lang="en-US"/>
          </a:p>
        </p:txBody>
      </p:sp>
      <p:sp>
        <p:nvSpPr>
          <p:cNvPr id="6" name="Footer Placeholder 5">
            <a:extLst>
              <a:ext uri="{FF2B5EF4-FFF2-40B4-BE49-F238E27FC236}">
                <a16:creationId xmlns:a16="http://schemas.microsoft.com/office/drawing/2014/main" id="{D03536FC-CC76-435A-9286-2632FD3A1B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D49E16-AB96-40D5-B524-435CCB644877}"/>
              </a:ext>
            </a:extLst>
          </p:cNvPr>
          <p:cNvSpPr>
            <a:spLocks noGrp="1"/>
          </p:cNvSpPr>
          <p:nvPr>
            <p:ph type="sldNum" sz="quarter" idx="12"/>
          </p:nvPr>
        </p:nvSpPr>
        <p:spPr/>
        <p:txBody>
          <a:bodyPr/>
          <a:lstStyle/>
          <a:p>
            <a:fld id="{33EE94B9-B285-4636-8470-65D38D3590FE}" type="slidenum">
              <a:rPr lang="en-US" smtClean="0"/>
              <a:t>‹#›</a:t>
            </a:fld>
            <a:endParaRPr lang="en-US"/>
          </a:p>
        </p:txBody>
      </p:sp>
    </p:spTree>
    <p:extLst>
      <p:ext uri="{BB962C8B-B14F-4D97-AF65-F5344CB8AC3E}">
        <p14:creationId xmlns:p14="http://schemas.microsoft.com/office/powerpoint/2010/main" val="1013960810"/>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AC67-90DB-479E-BD7A-F585CBCAEE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9501D2-F3AA-42D3-8573-A86D43669D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D7A01-5281-494A-945E-CD62CADC0448}"/>
              </a:ext>
            </a:extLst>
          </p:cNvPr>
          <p:cNvSpPr>
            <a:spLocks noGrp="1"/>
          </p:cNvSpPr>
          <p:nvPr>
            <p:ph type="dt" sz="half" idx="10"/>
          </p:nvPr>
        </p:nvSpPr>
        <p:spPr/>
        <p:txBody>
          <a:bodyPr/>
          <a:lstStyle/>
          <a:p>
            <a:fld id="{6DF53D69-7FD5-4208-BF6E-9B47ADFE5E3D}" type="datetimeFigureOut">
              <a:rPr lang="en-US" smtClean="0"/>
              <a:t>10/31/2022</a:t>
            </a:fld>
            <a:endParaRPr lang="en-US"/>
          </a:p>
        </p:txBody>
      </p:sp>
      <p:sp>
        <p:nvSpPr>
          <p:cNvPr id="5" name="Footer Placeholder 4">
            <a:extLst>
              <a:ext uri="{FF2B5EF4-FFF2-40B4-BE49-F238E27FC236}">
                <a16:creationId xmlns:a16="http://schemas.microsoft.com/office/drawing/2014/main" id="{D86FE025-88CB-4A59-8917-7645B1EB1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196B2-C677-4BD2-A89B-0657AEF2C0F1}"/>
              </a:ext>
            </a:extLst>
          </p:cNvPr>
          <p:cNvSpPr>
            <a:spLocks noGrp="1"/>
          </p:cNvSpPr>
          <p:nvPr>
            <p:ph type="sldNum" sz="quarter" idx="12"/>
          </p:nvPr>
        </p:nvSpPr>
        <p:spPr/>
        <p:txBody>
          <a:bodyPr/>
          <a:lstStyle/>
          <a:p>
            <a:fld id="{33EE94B9-B285-4636-8470-65D38D3590FE}" type="slidenum">
              <a:rPr lang="en-US" smtClean="0"/>
              <a:t>‹#›</a:t>
            </a:fld>
            <a:endParaRPr lang="en-US"/>
          </a:p>
        </p:txBody>
      </p:sp>
    </p:spTree>
    <p:extLst>
      <p:ext uri="{BB962C8B-B14F-4D97-AF65-F5344CB8AC3E}">
        <p14:creationId xmlns:p14="http://schemas.microsoft.com/office/powerpoint/2010/main" val="1509487611"/>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1E1E79-D726-4561-A929-AED5EE2B4D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53D6EE-C074-4ED6-83FB-810EA0EFDF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D52F9A-49AD-4579-8D71-4D4B9ABB2E30}"/>
              </a:ext>
            </a:extLst>
          </p:cNvPr>
          <p:cNvSpPr>
            <a:spLocks noGrp="1"/>
          </p:cNvSpPr>
          <p:nvPr>
            <p:ph type="dt" sz="half" idx="10"/>
          </p:nvPr>
        </p:nvSpPr>
        <p:spPr/>
        <p:txBody>
          <a:bodyPr/>
          <a:lstStyle/>
          <a:p>
            <a:fld id="{6DF53D69-7FD5-4208-BF6E-9B47ADFE5E3D}" type="datetimeFigureOut">
              <a:rPr lang="en-US" smtClean="0"/>
              <a:t>10/31/2022</a:t>
            </a:fld>
            <a:endParaRPr lang="en-US"/>
          </a:p>
        </p:txBody>
      </p:sp>
      <p:sp>
        <p:nvSpPr>
          <p:cNvPr id="5" name="Footer Placeholder 4">
            <a:extLst>
              <a:ext uri="{FF2B5EF4-FFF2-40B4-BE49-F238E27FC236}">
                <a16:creationId xmlns:a16="http://schemas.microsoft.com/office/drawing/2014/main" id="{21318770-8DAC-43C9-A04D-F2AF63DE9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92238-2067-4698-BADF-DD5C54DF7A19}"/>
              </a:ext>
            </a:extLst>
          </p:cNvPr>
          <p:cNvSpPr>
            <a:spLocks noGrp="1"/>
          </p:cNvSpPr>
          <p:nvPr>
            <p:ph type="sldNum" sz="quarter" idx="12"/>
          </p:nvPr>
        </p:nvSpPr>
        <p:spPr/>
        <p:txBody>
          <a:bodyPr/>
          <a:lstStyle/>
          <a:p>
            <a:fld id="{33EE94B9-B285-4636-8470-65D38D3590FE}" type="slidenum">
              <a:rPr lang="en-US" smtClean="0"/>
              <a:t>‹#›</a:t>
            </a:fld>
            <a:endParaRPr lang="en-US"/>
          </a:p>
        </p:txBody>
      </p:sp>
    </p:spTree>
    <p:extLst>
      <p:ext uri="{BB962C8B-B14F-4D97-AF65-F5344CB8AC3E}">
        <p14:creationId xmlns:p14="http://schemas.microsoft.com/office/powerpoint/2010/main" val="361747706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GB"/>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0AAF71DB-17C3-443E-9A5C-4B765D08240B}" type="datetimeFigureOut">
              <a:rPr lang="en-GB" smtClean="0"/>
              <a:t>31/10/2022</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2509029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GB"/>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e la date 4"/>
          <p:cNvSpPr>
            <a:spLocks noGrp="1"/>
          </p:cNvSpPr>
          <p:nvPr>
            <p:ph type="dt" sz="half" idx="10"/>
          </p:nvPr>
        </p:nvSpPr>
        <p:spPr/>
        <p:txBody>
          <a:bodyPr/>
          <a:lstStyle/>
          <a:p>
            <a:fld id="{0AAF71DB-17C3-443E-9A5C-4B765D08240B}" type="datetimeFigureOut">
              <a:rPr lang="en-GB" smtClean="0"/>
              <a:t>31/10/2022</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002584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en-GB"/>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Espace réservé de la date 6"/>
          <p:cNvSpPr>
            <a:spLocks noGrp="1"/>
          </p:cNvSpPr>
          <p:nvPr>
            <p:ph type="dt" sz="half" idx="10"/>
          </p:nvPr>
        </p:nvSpPr>
        <p:spPr/>
        <p:txBody>
          <a:bodyPr/>
          <a:lstStyle/>
          <a:p>
            <a:fld id="{0AAF71DB-17C3-443E-9A5C-4B765D08240B}" type="datetimeFigureOut">
              <a:rPr lang="en-GB" smtClean="0"/>
              <a:t>31/10/2022</a:t>
            </a:fld>
            <a:endParaRPr lang="en-GB"/>
          </a:p>
        </p:txBody>
      </p:sp>
      <p:sp>
        <p:nvSpPr>
          <p:cNvPr id="8" name="Espace réservé du pied de page 7"/>
          <p:cNvSpPr>
            <a:spLocks noGrp="1"/>
          </p:cNvSpPr>
          <p:nvPr>
            <p:ph type="ftr" sz="quarter" idx="11"/>
          </p:nvPr>
        </p:nvSpPr>
        <p:spPr/>
        <p:txBody>
          <a:bodyPr/>
          <a:lstStyle/>
          <a:p>
            <a:endParaRPr lang="en-GB"/>
          </a:p>
        </p:txBody>
      </p:sp>
      <p:sp>
        <p:nvSpPr>
          <p:cNvPr id="9" name="Espace réservé du numéro de diapositive 8"/>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2640678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GB"/>
          </a:p>
        </p:txBody>
      </p:sp>
      <p:sp>
        <p:nvSpPr>
          <p:cNvPr id="3" name="Espace réservé de la date 2"/>
          <p:cNvSpPr>
            <a:spLocks noGrp="1"/>
          </p:cNvSpPr>
          <p:nvPr>
            <p:ph type="dt" sz="half" idx="10"/>
          </p:nvPr>
        </p:nvSpPr>
        <p:spPr/>
        <p:txBody>
          <a:bodyPr/>
          <a:lstStyle/>
          <a:p>
            <a:fld id="{0AAF71DB-17C3-443E-9A5C-4B765D08240B}" type="datetimeFigureOut">
              <a:rPr lang="en-GB" smtClean="0"/>
              <a:t>31/10/2022</a:t>
            </a:fld>
            <a:endParaRPr lang="en-GB"/>
          </a:p>
        </p:txBody>
      </p:sp>
      <p:sp>
        <p:nvSpPr>
          <p:cNvPr id="4" name="Espace réservé du pied de page 3"/>
          <p:cNvSpPr>
            <a:spLocks noGrp="1"/>
          </p:cNvSpPr>
          <p:nvPr>
            <p:ph type="ftr" sz="quarter" idx="11"/>
          </p:nvPr>
        </p:nvSpPr>
        <p:spPr/>
        <p:txBody>
          <a:bodyPr/>
          <a:lstStyle/>
          <a:p>
            <a:endParaRPr lang="en-GB"/>
          </a:p>
        </p:txBody>
      </p:sp>
      <p:sp>
        <p:nvSpPr>
          <p:cNvPr id="5" name="Espace réservé du numéro de diapositive 4"/>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39147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AAF71DB-17C3-443E-9A5C-4B765D08240B}" type="datetimeFigureOut">
              <a:rPr lang="en-GB" smtClean="0"/>
              <a:t>31/10/2022</a:t>
            </a:fld>
            <a:endParaRPr lang="en-GB"/>
          </a:p>
        </p:txBody>
      </p:sp>
      <p:sp>
        <p:nvSpPr>
          <p:cNvPr id="3" name="Espace réservé du pied de page 2"/>
          <p:cNvSpPr>
            <a:spLocks noGrp="1"/>
          </p:cNvSpPr>
          <p:nvPr>
            <p:ph type="ftr" sz="quarter" idx="11"/>
          </p:nvPr>
        </p:nvSpPr>
        <p:spPr/>
        <p:txBody>
          <a:bodyPr/>
          <a:lstStyle/>
          <a:p>
            <a:endParaRPr lang="en-GB"/>
          </a:p>
        </p:txBody>
      </p:sp>
      <p:sp>
        <p:nvSpPr>
          <p:cNvPr id="4" name="Espace réservé du numéro de diapositive 3"/>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1277294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0AAF71DB-17C3-443E-9A5C-4B765D08240B}" type="datetimeFigureOut">
              <a:rPr lang="en-GB" smtClean="0"/>
              <a:t>31/10/2022</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829950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0AAF71DB-17C3-443E-9A5C-4B765D08240B}" type="datetimeFigureOut">
              <a:rPr lang="en-GB" smtClean="0"/>
              <a:t>31/10/2022</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2868519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F71DB-17C3-443E-9A5C-4B765D08240B}" type="datetimeFigureOut">
              <a:rPr lang="en-GB" smtClean="0"/>
              <a:t>31/10/2022</a:t>
            </a:fld>
            <a:endParaRPr lang="en-GB"/>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52921-5F1B-4351-9BAF-536677E673A9}" type="slidenum">
              <a:rPr lang="en-GB" smtClean="0"/>
              <a:t>‹#›</a:t>
            </a:fld>
            <a:endParaRPr lang="en-GB"/>
          </a:p>
        </p:txBody>
      </p:sp>
    </p:spTree>
    <p:extLst>
      <p:ext uri="{BB962C8B-B14F-4D97-AF65-F5344CB8AC3E}">
        <p14:creationId xmlns:p14="http://schemas.microsoft.com/office/powerpoint/2010/main" val="1375175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B10BB-B3BB-49A3-98B6-2E40F76F29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C06D21-72BD-412C-81F7-A5F8DFA209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6726DC-DD03-43BD-96C6-DC5DB34E6F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F53D69-7FD5-4208-BF6E-9B47ADFE5E3D}" type="datetimeFigureOut">
              <a:rPr lang="en-US" smtClean="0"/>
              <a:t>10/31/2022</a:t>
            </a:fld>
            <a:endParaRPr lang="en-US"/>
          </a:p>
        </p:txBody>
      </p:sp>
      <p:sp>
        <p:nvSpPr>
          <p:cNvPr id="5" name="Footer Placeholder 4">
            <a:extLst>
              <a:ext uri="{FF2B5EF4-FFF2-40B4-BE49-F238E27FC236}">
                <a16:creationId xmlns:a16="http://schemas.microsoft.com/office/drawing/2014/main" id="{6F24CEB5-A0F6-46C1-9F10-7A737E62A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74E7B-195C-404C-9BC2-7164D2A38E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EE94B9-B285-4636-8470-65D38D3590FE}" type="slidenum">
              <a:rPr lang="en-US" smtClean="0"/>
              <a:t>‹#›</a:t>
            </a:fld>
            <a:endParaRPr lang="en-US"/>
          </a:p>
        </p:txBody>
      </p:sp>
    </p:spTree>
    <p:extLst>
      <p:ext uri="{BB962C8B-B14F-4D97-AF65-F5344CB8AC3E}">
        <p14:creationId xmlns:p14="http://schemas.microsoft.com/office/powerpoint/2010/main" val="1974718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hyperlink" Target="https://en.wikipedia.org/wiki/Desert_ecolog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1.xml"/><Relationship Id="rId1" Type="http://schemas.openxmlformats.org/officeDocument/2006/relationships/themeOverride" Target="../theme/themeOverride12.xml"/><Relationship Id="rId4" Type="http://schemas.openxmlformats.org/officeDocument/2006/relationships/hyperlink" Target="https://www.bvoltaire.fr/maitriser-limmigration-faut-sattaquer-aux-sourc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1.xml"/><Relationship Id="rId1" Type="http://schemas.openxmlformats.org/officeDocument/2006/relationships/themeOverride" Target="../theme/themeOverride15.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www.allwhitebackground.com/beautiful-sunrise-background.html" TargetMode="External"/><Relationship Id="rId5" Type="http://schemas.openxmlformats.org/officeDocument/2006/relationships/image" Target="../media/image2.jpg"/><Relationship Id="rId4" Type="http://schemas.openxmlformats.org/officeDocument/2006/relationships/hyperlink" Target="http://prehospitalresearch.eu/?p=69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themeOverride" Target="../theme/themeOverride18.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xml"/><Relationship Id="rId1" Type="http://schemas.openxmlformats.org/officeDocument/2006/relationships/themeOverride" Target="../theme/themeOverride1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1.xml"/><Relationship Id="rId1" Type="http://schemas.openxmlformats.org/officeDocument/2006/relationships/themeOverride" Target="../theme/themeOverride21.xml"/><Relationship Id="rId5" Type="http://schemas.openxmlformats.org/officeDocument/2006/relationships/image" Target="../media/image21.jpeg"/><Relationship Id="rId4" Type="http://schemas.openxmlformats.org/officeDocument/2006/relationships/hyperlink" Target="https://pxhere.com/da/photo/67003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themeOverride" Target="../theme/themeOverr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xml"/><Relationship Id="rId1" Type="http://schemas.openxmlformats.org/officeDocument/2006/relationships/themeOverride" Target="../theme/themeOverride2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xml"/><Relationship Id="rId1" Type="http://schemas.openxmlformats.org/officeDocument/2006/relationships/themeOverride" Target="../theme/themeOverr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1.xml"/><Relationship Id="rId1" Type="http://schemas.openxmlformats.org/officeDocument/2006/relationships/themeOverride" Target="../theme/themeOverride27.xml"/><Relationship Id="rId4" Type="http://schemas.openxmlformats.org/officeDocument/2006/relationships/hyperlink" Target="http://commons.wikimedia.org/wiki/File:Bedouin_tents_and_occupants,_Holy_Land-LCCN2002725069.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4.jpg"/><Relationship Id="rId4" Type="http://schemas.openxmlformats.org/officeDocument/2006/relationships/hyperlink" Target="https://pxhere.com/en/photo/866998"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xml"/><Relationship Id="rId1" Type="http://schemas.openxmlformats.org/officeDocument/2006/relationships/themeOverride" Target="../theme/themeOverr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xml"/><Relationship Id="rId1" Type="http://schemas.openxmlformats.org/officeDocument/2006/relationships/themeOverride" Target="../theme/themeOverr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xml"/><Relationship Id="rId1" Type="http://schemas.openxmlformats.org/officeDocument/2006/relationships/themeOverride" Target="../theme/themeOverride3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1.xml"/><Relationship Id="rId1" Type="http://schemas.openxmlformats.org/officeDocument/2006/relationships/themeOverride" Target="../theme/themeOverr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xml"/><Relationship Id="rId1" Type="http://schemas.openxmlformats.org/officeDocument/2006/relationships/themeOverride" Target="../theme/themeOverride3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hemeOverride" Target="../theme/themeOverride37.xml"/><Relationship Id="rId4" Type="http://schemas.openxmlformats.org/officeDocument/2006/relationships/hyperlink" Target="http://www.allwhitebackground.com/gold.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image" Target="../media/image6.jpg"/><Relationship Id="rId4" Type="http://schemas.openxmlformats.org/officeDocument/2006/relationships/hyperlink" Target="https://www.theologyofwork.org/new-testament/john/the-words-work-in-the-world-john-11-18" TargetMode="Externa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xml"/><Relationship Id="rId1" Type="http://schemas.openxmlformats.org/officeDocument/2006/relationships/themeOverride" Target="../theme/themeOverr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1.xml"/><Relationship Id="rId1" Type="http://schemas.openxmlformats.org/officeDocument/2006/relationships/themeOverride" Target="../theme/themeOverride4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xml"/><Relationship Id="rId1" Type="http://schemas.openxmlformats.org/officeDocument/2006/relationships/themeOverride" Target="../theme/themeOverr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xml"/><Relationship Id="rId1" Type="http://schemas.openxmlformats.org/officeDocument/2006/relationships/themeOverride" Target="../theme/themeOverride43.xml"/><Relationship Id="rId4" Type="http://schemas.openxmlformats.org/officeDocument/2006/relationships/image" Target="../media/image32.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1.xml"/><Relationship Id="rId1" Type="http://schemas.openxmlformats.org/officeDocument/2006/relationships/themeOverride" Target="../theme/themeOverr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xml"/><Relationship Id="rId1" Type="http://schemas.openxmlformats.org/officeDocument/2006/relationships/themeOverride" Target="../theme/themeOverride4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1.xml"/><Relationship Id="rId1" Type="http://schemas.openxmlformats.org/officeDocument/2006/relationships/themeOverride" Target="../theme/themeOverr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xml"/><Relationship Id="rId1" Type="http://schemas.openxmlformats.org/officeDocument/2006/relationships/themeOverride" Target="../theme/themeOverr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xml"/><Relationship Id="rId1" Type="http://schemas.openxmlformats.org/officeDocument/2006/relationships/themeOverride" Target="../theme/themeOverride50.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1.xml"/><Relationship Id="rId1" Type="http://schemas.openxmlformats.org/officeDocument/2006/relationships/themeOverride" Target="../theme/themeOverride5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2.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1.xml"/><Relationship Id="rId1" Type="http://schemas.openxmlformats.org/officeDocument/2006/relationships/themeOverride" Target="../theme/themeOverride53.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54.xml"/><Relationship Id="rId5" Type="http://schemas.openxmlformats.org/officeDocument/2006/relationships/hyperlink" Target="https://svgsilh.com/ffc107/image/39830.html" TargetMode="External"/><Relationship Id="rId4" Type="http://schemas.openxmlformats.org/officeDocument/2006/relationships/image" Target="../media/image38.svg"/></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1.xml"/><Relationship Id="rId1" Type="http://schemas.openxmlformats.org/officeDocument/2006/relationships/themeOverride" Target="../theme/themeOverr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1.xml"/><Relationship Id="rId1" Type="http://schemas.openxmlformats.org/officeDocument/2006/relationships/themeOverride" Target="../theme/themeOverride56.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1.xml"/><Relationship Id="rId1" Type="http://schemas.openxmlformats.org/officeDocument/2006/relationships/themeOverride" Target="../theme/themeOverride57.xml"/><Relationship Id="rId4" Type="http://schemas.openxmlformats.org/officeDocument/2006/relationships/hyperlink" Target="http://www.freeimageslive.co.uk/free_stock_image/helicopter-ground-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1.xml"/><Relationship Id="rId1" Type="http://schemas.openxmlformats.org/officeDocument/2006/relationships/themeOverride" Target="../theme/themeOverride58.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hyperlink" Target="http://flickr.com/photos/oxfameastafrica/575787396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57FF223D-6C5B-4C16-8F1A-1C407BB2470D}"/>
              </a:ext>
            </a:extLst>
          </p:cNvPr>
          <p:cNvSpPr/>
          <p:nvPr/>
        </p:nvSpPr>
        <p:spPr>
          <a:xfrm>
            <a:off x="0" y="0"/>
            <a:ext cx="12192000" cy="6858000"/>
          </a:xfrm>
          <a:prstGeom prst="r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ight Triangle 7">
            <a:extLst>
              <a:ext uri="{FF2B5EF4-FFF2-40B4-BE49-F238E27FC236}">
                <a16:creationId xmlns:a16="http://schemas.microsoft.com/office/drawing/2014/main" id="{056EDC2B-C0B8-42E7-9C7D-C0A7B642674B}"/>
              </a:ext>
            </a:extLst>
          </p:cNvPr>
          <p:cNvSpPr/>
          <p:nvPr/>
        </p:nvSpPr>
        <p:spPr>
          <a:xfrm flipH="1" flipV="1">
            <a:off x="0" y="0"/>
            <a:ext cx="12192000" cy="6858000"/>
          </a:xfrm>
          <a:prstGeom prst="r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193504A-1652-4A4C-9D4F-727694968BAB}"/>
              </a:ext>
            </a:extLst>
          </p:cNvPr>
          <p:cNvSpPr txBox="1"/>
          <p:nvPr/>
        </p:nvSpPr>
        <p:spPr>
          <a:xfrm>
            <a:off x="702366" y="889844"/>
            <a:ext cx="10866782" cy="38472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solidFill>
                    <a:srgbClr val="FF0000"/>
                  </a:solidFill>
                </a:ln>
                <a:solidFill>
                  <a:prstClr val="black"/>
                </a:solidFill>
                <a:effectLst/>
                <a:uLnTx/>
                <a:uFillTx/>
                <a:latin typeface="Algerian" panose="04020705040A02060702" pitchFamily="82" charset="0"/>
                <a:ea typeface="+mn-ea"/>
                <a:cs typeface="+mn-cs"/>
              </a:rPr>
              <a:t>LANGUAGE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solidFill>
                    <a:srgbClr val="FF0000"/>
                  </a:solidFill>
                </a:ln>
                <a:solidFill>
                  <a:prstClr val="black"/>
                </a:solidFill>
                <a:effectLst/>
                <a:uLnTx/>
                <a:uFillTx/>
                <a:latin typeface="Algerian" panose="04020705040A02060702" pitchFamily="82" charset="0"/>
                <a:ea typeface="+mn-ea"/>
                <a:cs typeface="+mn-cs"/>
              </a:rPr>
              <a:t>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solidFill>
                    <a:srgbClr val="FF0000"/>
                  </a:solidFill>
                </a:ln>
                <a:solidFill>
                  <a:prstClr val="black"/>
                </a:solidFill>
                <a:effectLst/>
                <a:uLnTx/>
                <a:uFillTx/>
                <a:latin typeface="Algerian" panose="04020705040A02060702" pitchFamily="82" charset="0"/>
                <a:ea typeface="+mn-ea"/>
                <a:cs typeface="+mn-cs"/>
              </a:rPr>
              <a:t>COMMUNICATION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solidFill>
                  <a:srgbClr val="FF0000"/>
                </a:solidFill>
              </a:ln>
              <a:solidFill>
                <a:prstClr val="black"/>
              </a:solidFill>
              <a:effectLst/>
              <a:uLnTx/>
              <a:uFillTx/>
              <a:latin typeface="Algerian" panose="04020705040A02060702" pitchFamily="82" charset="0"/>
              <a:ea typeface="+mn-ea"/>
              <a:cs typeface="+mn-cs"/>
            </a:endParaRPr>
          </a:p>
        </p:txBody>
      </p:sp>
      <p:sp>
        <p:nvSpPr>
          <p:cNvPr id="2" name="TextBox 1">
            <a:extLst>
              <a:ext uri="{FF2B5EF4-FFF2-40B4-BE49-F238E27FC236}">
                <a16:creationId xmlns:a16="http://schemas.microsoft.com/office/drawing/2014/main" id="{2DE2B6DC-BEFA-1370-1455-B366CCD53885}"/>
              </a:ext>
            </a:extLst>
          </p:cNvPr>
          <p:cNvSpPr txBox="1"/>
          <p:nvPr/>
        </p:nvSpPr>
        <p:spPr>
          <a:xfrm>
            <a:off x="4214191" y="4227443"/>
            <a:ext cx="6003235" cy="1200329"/>
          </a:xfrm>
          <a:prstGeom prst="rect">
            <a:avLst/>
          </a:prstGeom>
          <a:noFill/>
        </p:spPr>
        <p:txBody>
          <a:bodyPr wrap="square" rtlCol="1">
            <a:spAutoFit/>
          </a:bodyPr>
          <a:lstStyle/>
          <a:p>
            <a:r>
              <a:rPr lang="en-US" sz="7200" b="1" dirty="0">
                <a:ln>
                  <a:solidFill>
                    <a:srgbClr val="FF0000"/>
                  </a:solidFill>
                </a:ln>
                <a:solidFill>
                  <a:prstClr val="black"/>
                </a:solidFill>
                <a:latin typeface="Algerian" panose="04020705040A02060702" pitchFamily="82" charset="0"/>
              </a:rPr>
              <a:t>CIRCLE</a:t>
            </a:r>
            <a:endParaRPr lang="ar-MA" sz="7200" b="1" dirty="0">
              <a:ln>
                <a:solidFill>
                  <a:srgbClr val="FF0000"/>
                </a:solidFill>
              </a:ln>
              <a:solidFill>
                <a:prstClr val="black"/>
              </a:solidFill>
              <a:latin typeface="Algerian" panose="04020705040A02060702" pitchFamily="82" charset="0"/>
            </a:endParaRPr>
          </a:p>
        </p:txBody>
      </p:sp>
    </p:spTree>
    <p:extLst>
      <p:ext uri="{BB962C8B-B14F-4D97-AF65-F5344CB8AC3E}">
        <p14:creationId xmlns:p14="http://schemas.microsoft.com/office/powerpoint/2010/main" val="229183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572330" y="305068"/>
            <a:ext cx="5074406" cy="6247864"/>
          </a:xfrm>
          <a:prstGeom prst="rect">
            <a:avLst/>
          </a:prstGeom>
          <a:noFill/>
        </p:spPr>
        <p:txBody>
          <a:bodyPr wrap="square" rtlCol="0">
            <a:spAutoFit/>
          </a:bodyPr>
          <a:lstStyle/>
          <a:p>
            <a:pPr algn="ctr"/>
            <a:r>
              <a:rPr lang="en-GB" sz="2000" dirty="0"/>
              <a:t>Soon the plane was flying through the brown cloud of sand. The pilot was climbing to try to get above it. Suleiman could see nothing through his window, except the cloud of sand. Saood smiled at Suleiman and said,                     “ ALL O.K. We cannot see anything except this cloud of sand, but Shaybah will receive                          our radio reports.”</a:t>
            </a:r>
          </a:p>
          <a:p>
            <a:pPr algn="ctr"/>
            <a:r>
              <a:rPr lang="en-GB" sz="2000" dirty="0"/>
              <a:t>The plane flew on and on.                                       Suleiman tried to sleep. Behind him, his brothers and sisters were all asleep                     in their seats.</a:t>
            </a:r>
          </a:p>
          <a:p>
            <a:pPr algn="ctr"/>
            <a:endParaRPr lang="en-GB" sz="2000" dirty="0"/>
          </a:p>
          <a:p>
            <a:pPr algn="ctr"/>
            <a:r>
              <a:rPr lang="en-GB" sz="2000" dirty="0"/>
              <a:t>After an hour, Suleiman woke up. He was hot, and there was a bad taste in his mouth. It         was almost dark inside the plane. He looked through his window, but he could see only          the brown cloud of sand all around.</a:t>
            </a:r>
          </a:p>
          <a:p>
            <a:pPr algn="ctr"/>
            <a:r>
              <a:rPr lang="en-GB" sz="2000" dirty="0"/>
              <a:t>He could hear only the pilot shouting              into his radio.</a:t>
            </a:r>
          </a:p>
        </p:txBody>
      </p:sp>
      <p:sp>
        <p:nvSpPr>
          <p:cNvPr id="8" name="ZoneTexte 7"/>
          <p:cNvSpPr txBox="1"/>
          <p:nvPr/>
        </p:nvSpPr>
        <p:spPr>
          <a:xfrm>
            <a:off x="6219066" y="305068"/>
            <a:ext cx="5771015" cy="6247864"/>
          </a:xfrm>
          <a:prstGeom prst="rect">
            <a:avLst/>
          </a:prstGeom>
          <a:noFill/>
        </p:spPr>
        <p:txBody>
          <a:bodyPr wrap="square" rtlCol="0">
            <a:spAutoFit/>
          </a:bodyPr>
          <a:lstStyle/>
          <a:p>
            <a:pPr algn="ctr"/>
            <a:r>
              <a:rPr lang="en-GB" sz="2000" dirty="0"/>
              <a:t>“ Hello Shaybah! Hello Shaybah! This is Otter 5 calling! Are you receiving? Are you receiving?”</a:t>
            </a:r>
          </a:p>
          <a:p>
            <a:pPr algn="ctr"/>
            <a:r>
              <a:rPr lang="en-GB" sz="2000" dirty="0"/>
              <a:t>There was no answer from the radio. He tried again </a:t>
            </a:r>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r>
              <a:rPr lang="en-GB" sz="2000" dirty="0"/>
              <a:t>and again. Still no answer. He looked round at the children. They were all awake now.</a:t>
            </a:r>
          </a:p>
          <a:p>
            <a:pPr algn="ctr"/>
            <a:r>
              <a:rPr lang="en-GB" sz="2000" dirty="0"/>
              <a:t>“ I am sorry,” he shouted. “ I must land this plane somewhere. Please fasten your safety-belts. We are going down. Be quick now. Help the girls!”</a:t>
            </a:r>
          </a:p>
          <a:p>
            <a:pPr algn="ctr"/>
            <a:r>
              <a:rPr lang="en-GB" sz="2000" dirty="0"/>
              <a:t>The plane started to go down and down</a:t>
            </a:r>
          </a:p>
        </p:txBody>
      </p:sp>
      <p:pic>
        <p:nvPicPr>
          <p:cNvPr id="9" name="Image 8"/>
          <p:cNvPicPr>
            <a:picLocks noChangeAspect="1"/>
          </p:cNvPicPr>
          <p:nvPr/>
        </p:nvPicPr>
        <p:blipFill rotWithShape="1">
          <a:blip r:embed="rId3">
            <a:extLst>
              <a:ext uri="{28A0092B-C50C-407E-A947-70E740481C1C}">
                <a14:useLocalDpi xmlns:a14="http://schemas.microsoft.com/office/drawing/2010/main" val="0"/>
              </a:ext>
            </a:extLst>
          </a:blip>
          <a:srcRect l="21394" t="14129" r="14428"/>
          <a:stretch/>
        </p:blipFill>
        <p:spPr>
          <a:xfrm>
            <a:off x="6545265" y="1412218"/>
            <a:ext cx="5235649" cy="3065018"/>
          </a:xfrm>
          <a:prstGeom prst="rect">
            <a:avLst/>
          </a:prstGeom>
        </p:spPr>
      </p:pic>
    </p:spTree>
    <p:extLst>
      <p:ext uri="{BB962C8B-B14F-4D97-AF65-F5344CB8AC3E}">
        <p14:creationId xmlns:p14="http://schemas.microsoft.com/office/powerpoint/2010/main" val="1151582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72887" y="459285"/>
            <a:ext cx="5500048" cy="5632311"/>
          </a:xfrm>
          <a:prstGeom prst="rect">
            <a:avLst/>
          </a:prstGeom>
          <a:noFill/>
        </p:spPr>
        <p:txBody>
          <a:bodyPr wrap="square" rtlCol="0">
            <a:spAutoFit/>
          </a:bodyPr>
          <a:lstStyle/>
          <a:p>
            <a:pPr algn="ctr"/>
            <a:r>
              <a:rPr lang="en-GB" sz="2000" dirty="0"/>
              <a:t>Suleiman kept watching the pilot. He was flying  the plane carefully and the sound of the             engines was changing. </a:t>
            </a:r>
          </a:p>
          <a:p>
            <a:pPr algn="ctr"/>
            <a:r>
              <a:rPr lang="en-GB" sz="2000" dirty="0"/>
              <a:t>All of a sudden, Suleiman saw the ground                below them. </a:t>
            </a:r>
          </a:p>
          <a:p>
            <a:pPr algn="ctr"/>
            <a:r>
              <a:rPr lang="en-GB" sz="2000" dirty="0"/>
              <a:t>“ We can land here,” shouted the pilot. “I hope             it is hard sand,” he added.</a:t>
            </a:r>
          </a:p>
          <a:p>
            <a:pPr algn="ctr"/>
            <a:endParaRPr lang="en-GB" sz="2000" dirty="0"/>
          </a:p>
          <a:p>
            <a:pPr algn="ctr"/>
            <a:r>
              <a:rPr lang="en-GB" sz="2000" dirty="0"/>
              <a:t>He brought the plane lower and lower and               then landed it on the flat sand. The plane ran   along       the sand rather noisily, and then  suddenly it turned to the right and stopped. </a:t>
            </a:r>
          </a:p>
          <a:p>
            <a:pPr algn="ctr"/>
            <a:r>
              <a:rPr lang="en-GB" sz="2000" dirty="0"/>
              <a:t>Saood quickly turned off the engines.</a:t>
            </a:r>
          </a:p>
          <a:p>
            <a:pPr algn="ctr"/>
            <a:r>
              <a:rPr lang="en-GB" sz="2000" dirty="0"/>
              <a:t>Everybody on the plane was quiet.</a:t>
            </a:r>
          </a:p>
          <a:p>
            <a:pPr algn="ctr"/>
            <a:endParaRPr lang="en-GB" sz="2000" dirty="0"/>
          </a:p>
          <a:p>
            <a:pPr algn="ctr"/>
            <a:r>
              <a:rPr lang="en-GB" sz="2000" dirty="0"/>
              <a:t>“ Well,” said Saood, “ we are O.K. But we have     run into soft sand. We are really in trouble now.  We cannot take off from here again.” </a:t>
            </a:r>
          </a:p>
        </p:txBody>
      </p:sp>
      <p:pic>
        <p:nvPicPr>
          <p:cNvPr id="3" name="Picture 2">
            <a:extLst>
              <a:ext uri="{FF2B5EF4-FFF2-40B4-BE49-F238E27FC236}">
                <a16:creationId xmlns:a16="http://schemas.microsoft.com/office/drawing/2014/main" id="{DB57EE78-A445-4409-A111-99E5E28BBA1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17464" y="0"/>
            <a:ext cx="6074535" cy="6858000"/>
          </a:xfrm>
          <a:prstGeom prst="rect">
            <a:avLst/>
          </a:prstGeom>
        </p:spPr>
      </p:pic>
      <p:sp>
        <p:nvSpPr>
          <p:cNvPr id="8" name="ZoneTexte 7"/>
          <p:cNvSpPr txBox="1"/>
          <p:nvPr/>
        </p:nvSpPr>
        <p:spPr>
          <a:xfrm>
            <a:off x="6117465" y="1783122"/>
            <a:ext cx="6074535" cy="2769989"/>
          </a:xfrm>
          <a:prstGeom prst="rect">
            <a:avLst/>
          </a:prstGeom>
          <a:noFill/>
        </p:spPr>
        <p:txBody>
          <a:bodyPr wrap="square" rtlCol="0">
            <a:spAutoFit/>
          </a:bodyPr>
          <a:lstStyle/>
          <a:p>
            <a:r>
              <a:rPr lang="fr-FR" sz="6000" dirty="0">
                <a:latin typeface="Algerian" panose="04020705040A02060702" pitchFamily="82" charset="0"/>
              </a:rPr>
              <a:t>CHAPTER THREE</a:t>
            </a:r>
          </a:p>
          <a:p>
            <a:endParaRPr lang="fr-FR" sz="6000" dirty="0">
              <a:solidFill>
                <a:schemeClr val="bg1"/>
              </a:solidFill>
              <a:latin typeface="Algerian" panose="04020705040A02060702" pitchFamily="82" charset="0"/>
            </a:endParaRPr>
          </a:p>
          <a:p>
            <a:pPr algn="ctr"/>
            <a:r>
              <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rPr>
              <a:t>The Desert</a:t>
            </a:r>
            <a:endParaRPr lang="en-GB" sz="5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p:txBody>
      </p:sp>
    </p:spTree>
    <p:extLst>
      <p:ext uri="{BB962C8B-B14F-4D97-AF65-F5344CB8AC3E}">
        <p14:creationId xmlns:p14="http://schemas.microsoft.com/office/powerpoint/2010/main" val="2019060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47969" y="135310"/>
            <a:ext cx="5923128" cy="3970318"/>
          </a:xfrm>
          <a:prstGeom prst="rect">
            <a:avLst/>
          </a:prstGeom>
          <a:noFill/>
        </p:spPr>
        <p:txBody>
          <a:bodyPr wrap="square" rtlCol="0">
            <a:spAutoFit/>
          </a:bodyPr>
          <a:lstStyle/>
          <a:p>
            <a:pPr algn="ctr"/>
            <a:r>
              <a:rPr lang="en-GB" dirty="0"/>
              <a:t>At 7 o</a:t>
            </a:r>
            <a:r>
              <a:rPr lang="fr-FR" dirty="0"/>
              <a:t>’</a:t>
            </a:r>
            <a:r>
              <a:rPr lang="en-GB" dirty="0"/>
              <a:t>clock that evening, the sun had gone down.           Saood and the children sat on the sand near the plane. Najaat had her arm round Sharifa. Sharifa had               stopped crying. The night was very dark. They had all       drunk some coffee. Saood had brought it in the plane.      They were all hungry.    But, there was no food.                          “ We will      all be thirsty soon,” said Saood.  He tried to     speak to    Shaybah by radio on the plane several times.          But each time there was no answer.</a:t>
            </a:r>
          </a:p>
          <a:p>
            <a:pPr algn="ctr"/>
            <a:r>
              <a:rPr lang="en-GB" dirty="0"/>
              <a:t>“ Well, boys and girls”, he said. “ I think we can get a         good night</a:t>
            </a:r>
            <a:r>
              <a:rPr lang="fr-FR" dirty="0"/>
              <a:t>’</a:t>
            </a:r>
            <a:r>
              <a:rPr lang="en-GB" dirty="0"/>
              <a:t>s sleep here on the sand. If you like you can     sleep inside the plane, but you can lie down comfortably     on the sand in the open. The sand </a:t>
            </a:r>
            <a:r>
              <a:rPr lang="en-GB" dirty="0" err="1"/>
              <a:t>isn</a:t>
            </a:r>
            <a:r>
              <a:rPr lang="fr-FR" dirty="0"/>
              <a:t>’</a:t>
            </a:r>
            <a:r>
              <a:rPr lang="en-GB" dirty="0"/>
              <a:t>t cold. We will try      the radio again in the morning.”</a:t>
            </a: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l="16169" t="5970" r="10697" b="14825"/>
          <a:stretch/>
        </p:blipFill>
        <p:spPr>
          <a:xfrm>
            <a:off x="246132" y="4105628"/>
            <a:ext cx="5677469" cy="2483934"/>
          </a:xfrm>
          <a:prstGeom prst="rect">
            <a:avLst/>
          </a:prstGeom>
        </p:spPr>
      </p:pic>
      <p:sp>
        <p:nvSpPr>
          <p:cNvPr id="9" name="ZoneTexte 8"/>
          <p:cNvSpPr txBox="1"/>
          <p:nvPr/>
        </p:nvSpPr>
        <p:spPr>
          <a:xfrm>
            <a:off x="6465198" y="305068"/>
            <a:ext cx="5609230" cy="6247864"/>
          </a:xfrm>
          <a:prstGeom prst="rect">
            <a:avLst/>
          </a:prstGeom>
          <a:noFill/>
        </p:spPr>
        <p:txBody>
          <a:bodyPr wrap="square" rtlCol="0">
            <a:spAutoFit/>
          </a:bodyPr>
          <a:lstStyle/>
          <a:p>
            <a:pPr algn="ctr"/>
            <a:r>
              <a:rPr lang="en-GB" sz="2000" dirty="0"/>
              <a:t>“ It</a:t>
            </a:r>
            <a:r>
              <a:rPr lang="fr-FR" sz="2000" dirty="0"/>
              <a:t>’s </a:t>
            </a:r>
            <a:r>
              <a:rPr lang="fr-FR" sz="2000" dirty="0" err="1"/>
              <a:t>only</a:t>
            </a:r>
            <a:r>
              <a:rPr lang="fr-FR" sz="2000" dirty="0"/>
              <a:t> </a:t>
            </a:r>
            <a:r>
              <a:rPr lang="fr-FR" sz="2000" dirty="0" err="1"/>
              <a:t>seven</a:t>
            </a:r>
            <a:r>
              <a:rPr lang="fr-FR" sz="2000" dirty="0"/>
              <a:t> o’</a:t>
            </a:r>
            <a:r>
              <a:rPr lang="en-GB" sz="2000" dirty="0"/>
              <a:t>clock. It</a:t>
            </a:r>
            <a:r>
              <a:rPr lang="fr-FR" sz="2000" dirty="0"/>
              <a:t>’</a:t>
            </a:r>
            <a:r>
              <a:rPr lang="en-GB" sz="2000" dirty="0"/>
              <a:t>s too early                          to go to bed,” said </a:t>
            </a:r>
            <a:r>
              <a:rPr lang="en-GB" sz="2000" dirty="0" err="1"/>
              <a:t>Najaat</a:t>
            </a:r>
            <a:r>
              <a:rPr lang="en-GB" sz="2000" dirty="0"/>
              <a:t>.</a:t>
            </a:r>
          </a:p>
          <a:p>
            <a:pPr algn="ctr"/>
            <a:r>
              <a:rPr lang="en-GB" sz="2000" dirty="0"/>
              <a:t>“ Let</a:t>
            </a:r>
            <a:r>
              <a:rPr lang="fr-FR" sz="2000" dirty="0"/>
              <a:t>’</a:t>
            </a:r>
            <a:r>
              <a:rPr lang="en-GB" sz="2000" dirty="0"/>
              <a:t>s tell stories,” said </a:t>
            </a:r>
            <a:r>
              <a:rPr lang="en-GB" sz="2000" dirty="0" err="1"/>
              <a:t>Salim</a:t>
            </a:r>
            <a:r>
              <a:rPr lang="en-GB" sz="2000" dirty="0"/>
              <a:t>.</a:t>
            </a:r>
          </a:p>
          <a:p>
            <a:pPr algn="ctr"/>
            <a:r>
              <a:rPr lang="en-GB" sz="2000" dirty="0"/>
              <a:t>“ All right,” said </a:t>
            </a:r>
            <a:r>
              <a:rPr lang="en-GB" sz="2000" dirty="0" err="1"/>
              <a:t>Saood</a:t>
            </a:r>
            <a:r>
              <a:rPr lang="en-GB" sz="2000" dirty="0"/>
              <a:t>. “ Tell us about the book     you were reading in the plane.”</a:t>
            </a:r>
          </a:p>
          <a:p>
            <a:pPr algn="ctr"/>
            <a:r>
              <a:rPr lang="en-GB" sz="2000" dirty="0" err="1"/>
              <a:t>Salim</a:t>
            </a:r>
            <a:r>
              <a:rPr lang="en-GB" sz="2000" dirty="0"/>
              <a:t> told them about the book.                                       </a:t>
            </a:r>
            <a:r>
              <a:rPr lang="en-GB" sz="2000" dirty="0" err="1"/>
              <a:t>Saood</a:t>
            </a:r>
            <a:r>
              <a:rPr lang="en-GB" sz="2000" dirty="0"/>
              <a:t> also told them about his home in Qatar,     and about his training as a pilot. Soon, </a:t>
            </a:r>
            <a:r>
              <a:rPr lang="en-GB" sz="2000" dirty="0" err="1"/>
              <a:t>Najaat</a:t>
            </a:r>
            <a:r>
              <a:rPr lang="en-GB" sz="2000" dirty="0"/>
              <a:t> noticed that </a:t>
            </a:r>
            <a:r>
              <a:rPr lang="en-GB" sz="2000" dirty="0" err="1"/>
              <a:t>Sharifa</a:t>
            </a:r>
            <a:r>
              <a:rPr lang="en-GB" sz="2000" dirty="0"/>
              <a:t> had fallen asleep.                        Suleiman was sleeping, too. </a:t>
            </a:r>
            <a:r>
              <a:rPr lang="en-GB" sz="2000" dirty="0" err="1"/>
              <a:t>Najaat</a:t>
            </a:r>
            <a:r>
              <a:rPr lang="en-GB" sz="2000" dirty="0"/>
              <a:t> lay down.           Above her in the black sky thousands of stars            shone brightly. Her brother, </a:t>
            </a:r>
            <a:r>
              <a:rPr lang="en-GB" sz="2000" dirty="0" err="1"/>
              <a:t>Hamad</a:t>
            </a:r>
            <a:r>
              <a:rPr lang="en-GB" sz="2000" dirty="0"/>
              <a:t>, also lay           looking at the stars. He thought about his mother and father in Muscat. His father would be angry with him. His mother would be crying. He felt          very sad, but he, too, fell asleep.                                 Soon everyone was sound asleep.                               During some time in the night, </a:t>
            </a:r>
            <a:r>
              <a:rPr lang="en-GB" sz="2000" dirty="0" err="1"/>
              <a:t>Salim</a:t>
            </a:r>
            <a:r>
              <a:rPr lang="en-GB" sz="2000" dirty="0"/>
              <a:t> woke up          and could hear the pilot trying the radio                      in the plane again.</a:t>
            </a:r>
          </a:p>
        </p:txBody>
      </p:sp>
    </p:spTree>
    <p:extLst>
      <p:ext uri="{BB962C8B-B14F-4D97-AF65-F5344CB8AC3E}">
        <p14:creationId xmlns:p14="http://schemas.microsoft.com/office/powerpoint/2010/main" val="1138111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702058" y="305068"/>
            <a:ext cx="5104263" cy="6247864"/>
          </a:xfrm>
          <a:prstGeom prst="rect">
            <a:avLst/>
          </a:prstGeom>
          <a:noFill/>
        </p:spPr>
        <p:txBody>
          <a:bodyPr wrap="square" rtlCol="0">
            <a:spAutoFit/>
          </a:bodyPr>
          <a:lstStyle/>
          <a:p>
            <a:pPr algn="ctr"/>
            <a:r>
              <a:rPr lang="en-GB" sz="2000" dirty="0"/>
              <a:t>At four o</a:t>
            </a:r>
            <a:r>
              <a:rPr lang="fr-FR" sz="2000" dirty="0"/>
              <a:t>’</a:t>
            </a:r>
            <a:r>
              <a:rPr lang="en-GB" sz="2000" dirty="0"/>
              <a:t>clock in the morning, everyone was awake. They were all very cold.</a:t>
            </a:r>
          </a:p>
          <a:p>
            <a:pPr algn="ctr"/>
            <a:r>
              <a:rPr lang="en-GB" sz="2000" dirty="0"/>
              <a:t> </a:t>
            </a:r>
            <a:r>
              <a:rPr lang="en-GB" sz="2000" dirty="0" err="1"/>
              <a:t>Saood</a:t>
            </a:r>
            <a:r>
              <a:rPr lang="en-GB" sz="2000" dirty="0"/>
              <a:t> gave the children the last of his coffee. They all got up and walked round the plane     to get warm. The children opened their bags and put on more clothes as there was a chill    in the air. The boys gave some of their      clothes to their sisters.</a:t>
            </a:r>
          </a:p>
          <a:p>
            <a:pPr algn="ctr"/>
            <a:r>
              <a:rPr lang="en-GB" sz="2000" dirty="0"/>
              <a:t>When the sun began to rise and they could    see each other clearly, they started laughing. </a:t>
            </a:r>
            <a:r>
              <a:rPr lang="en-GB" sz="2000" dirty="0" err="1"/>
              <a:t>Sharifa</a:t>
            </a:r>
            <a:r>
              <a:rPr lang="en-GB" sz="2000" dirty="0"/>
              <a:t> pointed to </a:t>
            </a:r>
            <a:r>
              <a:rPr lang="en-GB" sz="2000" dirty="0" err="1"/>
              <a:t>Najaat</a:t>
            </a:r>
            <a:r>
              <a:rPr lang="en-GB" sz="2000" dirty="0"/>
              <a:t>. Her sister had       tied some of </a:t>
            </a:r>
            <a:r>
              <a:rPr lang="en-GB" sz="2000" dirty="0" err="1"/>
              <a:t>Hamad</a:t>
            </a:r>
            <a:r>
              <a:rPr lang="fr-FR" sz="2000" dirty="0"/>
              <a:t>’</a:t>
            </a:r>
            <a:r>
              <a:rPr lang="en-GB" sz="2000" dirty="0"/>
              <a:t>s clothes round her body. </a:t>
            </a:r>
            <a:r>
              <a:rPr lang="en-GB" sz="2000" dirty="0" err="1"/>
              <a:t>Sharifa</a:t>
            </a:r>
            <a:r>
              <a:rPr lang="en-GB" sz="2000" dirty="0"/>
              <a:t> could not stop laughing.</a:t>
            </a:r>
          </a:p>
          <a:p>
            <a:pPr algn="ctr"/>
            <a:endParaRPr lang="en-GB" sz="2000" dirty="0"/>
          </a:p>
          <a:p>
            <a:pPr algn="ctr"/>
            <a:r>
              <a:rPr lang="en-GB" sz="2000" dirty="0"/>
              <a:t>As the sun rose higher, everybody began          to feel warm. The children put their clothes back in their bags.</a:t>
            </a:r>
          </a:p>
          <a:p>
            <a:pPr algn="ctr"/>
            <a:r>
              <a:rPr lang="en-GB" sz="2000" dirty="0"/>
              <a:t>By eight o</a:t>
            </a:r>
            <a:r>
              <a:rPr lang="fr-FR" sz="2000" dirty="0"/>
              <a:t>’</a:t>
            </a:r>
            <a:r>
              <a:rPr lang="en-GB" sz="2000" dirty="0"/>
              <a:t>clock, it was getting hot.                 They all sat in the shade of the plane.               By eleven, it was very hot. </a:t>
            </a:r>
          </a:p>
        </p:txBody>
      </p:sp>
      <p:sp>
        <p:nvSpPr>
          <p:cNvPr id="8" name="ZoneTexte 7"/>
          <p:cNvSpPr txBox="1"/>
          <p:nvPr/>
        </p:nvSpPr>
        <p:spPr>
          <a:xfrm>
            <a:off x="6716173" y="514483"/>
            <a:ext cx="5186148" cy="5632311"/>
          </a:xfrm>
          <a:prstGeom prst="rect">
            <a:avLst/>
          </a:prstGeom>
          <a:noFill/>
        </p:spPr>
        <p:txBody>
          <a:bodyPr wrap="square" rtlCol="0">
            <a:spAutoFit/>
          </a:bodyPr>
          <a:lstStyle/>
          <a:p>
            <a:pPr algn="ctr"/>
            <a:r>
              <a:rPr lang="en-GB" sz="2000" dirty="0"/>
              <a:t>All around the plane, the Great Sands of </a:t>
            </a:r>
          </a:p>
          <a:p>
            <a:pPr algn="ctr"/>
            <a:r>
              <a:rPr lang="en-GB" sz="2000" dirty="0"/>
              <a:t>the Rub </a:t>
            </a:r>
            <a:r>
              <a:rPr lang="en-GB" sz="2000" dirty="0" err="1"/>
              <a:t>Elkhali</a:t>
            </a:r>
            <a:r>
              <a:rPr lang="en-GB" sz="2000" dirty="0"/>
              <a:t> were flat as far as the eye     could see. </a:t>
            </a:r>
          </a:p>
          <a:p>
            <a:pPr algn="ctr"/>
            <a:r>
              <a:rPr lang="en-GB" sz="2000" dirty="0" err="1"/>
              <a:t>Saood</a:t>
            </a:r>
            <a:r>
              <a:rPr lang="en-GB" sz="2000" dirty="0"/>
              <a:t> tried the radio every hour, but                 got no answer. </a:t>
            </a:r>
          </a:p>
          <a:p>
            <a:pPr algn="ctr"/>
            <a:endParaRPr lang="en-GB" sz="2000" dirty="0"/>
          </a:p>
          <a:p>
            <a:pPr algn="ctr"/>
            <a:r>
              <a:rPr lang="en-GB" sz="2000" dirty="0"/>
              <a:t>At midday, he made the children put more clothes round their heads. All around them,    the sand grew hotter and hotter in the sun.    The heat hammered them. The plane was       too hot to touch.</a:t>
            </a:r>
          </a:p>
          <a:p>
            <a:pPr algn="ctr"/>
            <a:endParaRPr lang="en-GB" sz="2000" dirty="0"/>
          </a:p>
          <a:p>
            <a:pPr algn="ctr"/>
            <a:r>
              <a:rPr lang="en-GB" sz="2000" dirty="0" err="1"/>
              <a:t>Saood</a:t>
            </a:r>
            <a:r>
              <a:rPr lang="en-GB" sz="2000" dirty="0"/>
              <a:t> looked carefully at the little girl, </a:t>
            </a:r>
            <a:r>
              <a:rPr lang="en-GB" sz="2000" dirty="0" err="1"/>
              <a:t>Sharifa</a:t>
            </a:r>
            <a:r>
              <a:rPr lang="en-GB" sz="2000" dirty="0"/>
              <a:t>. She seemed to be sleeping again.</a:t>
            </a:r>
          </a:p>
          <a:p>
            <a:pPr algn="ctr"/>
            <a:r>
              <a:rPr lang="en-GB" sz="2000" dirty="0"/>
              <a:t>“ Is she still breathing?” he asked himself.        He looked more closely. She opened her eyes and looked back at him.</a:t>
            </a:r>
          </a:p>
          <a:p>
            <a:pPr algn="ctr"/>
            <a:r>
              <a:rPr lang="en-GB" sz="2000" dirty="0"/>
              <a:t>“ I</a:t>
            </a:r>
            <a:r>
              <a:rPr lang="fr-FR" sz="2000" dirty="0"/>
              <a:t>’</a:t>
            </a:r>
            <a:r>
              <a:rPr lang="en-GB" sz="2000" dirty="0"/>
              <a:t>m thirsty,” she said.</a:t>
            </a:r>
          </a:p>
        </p:txBody>
      </p:sp>
    </p:spTree>
    <p:extLst>
      <p:ext uri="{BB962C8B-B14F-4D97-AF65-F5344CB8AC3E}">
        <p14:creationId xmlns:p14="http://schemas.microsoft.com/office/powerpoint/2010/main" val="753728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82172" y="1139133"/>
            <a:ext cx="6075362" cy="2770187"/>
          </a:xfrm>
          <a:prstGeom prst="rect">
            <a:avLst/>
          </a:prstGeom>
          <a:noFill/>
        </p:spPr>
        <p:txBody>
          <a:bodyPr>
            <a:spAutoFit/>
          </a:bodyPr>
          <a:lstStyle/>
          <a:p>
            <a:pPr eaLnBrk="1" fontAlgn="auto" hangingPunct="1">
              <a:spcBef>
                <a:spcPts val="0"/>
              </a:spcBef>
              <a:spcAft>
                <a:spcPts val="0"/>
              </a:spcAft>
              <a:defRPr/>
            </a:pPr>
            <a:r>
              <a:rPr lang="fr-FR" sz="6000" dirty="0">
                <a:latin typeface="Algerian" panose="04020705040A02060702" pitchFamily="82" charset="0"/>
              </a:rPr>
              <a:t>CHAPTER FOUR</a:t>
            </a:r>
          </a:p>
          <a:p>
            <a:pPr eaLnBrk="1" fontAlgn="auto" hangingPunct="1">
              <a:spcBef>
                <a:spcPts val="0"/>
              </a:spcBef>
              <a:spcAft>
                <a:spcPts val="0"/>
              </a:spcAft>
              <a:defRPr/>
            </a:pPr>
            <a:endParaRPr lang="fr-FR" sz="6000" dirty="0">
              <a:solidFill>
                <a:schemeClr val="bg1"/>
              </a:solidFill>
              <a:latin typeface="Algerian" panose="04020705040A02060702" pitchFamily="82" charset="0"/>
            </a:endParaRPr>
          </a:p>
          <a:p>
            <a:pPr algn="ctr" eaLnBrk="1" fontAlgn="auto" hangingPunct="1">
              <a:spcBef>
                <a:spcPts val="0"/>
              </a:spcBef>
              <a:spcAft>
                <a:spcPts val="0"/>
              </a:spcAft>
              <a:defRPr/>
            </a:pPr>
            <a:r>
              <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rPr>
              <a:t>The Beduin</a:t>
            </a:r>
            <a:endParaRPr lang="en-GB" sz="5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p:txBody>
      </p:sp>
      <p:sp>
        <p:nvSpPr>
          <p:cNvPr id="8" name="ZoneTexte 1"/>
          <p:cNvSpPr txBox="1">
            <a:spLocks noChangeArrowheads="1"/>
          </p:cNvSpPr>
          <p:nvPr/>
        </p:nvSpPr>
        <p:spPr bwMode="auto">
          <a:xfrm>
            <a:off x="6219066" y="458787"/>
            <a:ext cx="5754688"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sz="2000" dirty="0"/>
              <a:t>All that afternoon, the children sat or lay under        the plane in the great heat. They dreamt about      fruit and drinks.</a:t>
            </a:r>
          </a:p>
          <a:p>
            <a:pPr algn="ctr" eaLnBrk="1" hangingPunct="1"/>
            <a:r>
              <a:rPr lang="en-GB" sz="2000" dirty="0"/>
              <a:t>Suleiman dreamt about dozens of oranges in front    of him. He chose a big, fat one and put out his      hand to pick it up. There was nothing there,             only hot sand.</a:t>
            </a:r>
          </a:p>
          <a:p>
            <a:pPr algn="ctr" eaLnBrk="1" hangingPunct="1"/>
            <a:r>
              <a:rPr lang="en-GB" sz="2000" dirty="0"/>
              <a:t> His brother, </a:t>
            </a:r>
            <a:r>
              <a:rPr lang="en-GB" sz="2000" dirty="0" err="1"/>
              <a:t>Hamad</a:t>
            </a:r>
            <a:r>
              <a:rPr lang="en-GB" sz="2000" dirty="0"/>
              <a:t>, thought he could see glasses     of cold water in front of him. There was ice                 in each glass.</a:t>
            </a:r>
          </a:p>
          <a:p>
            <a:pPr algn="ctr" eaLnBrk="1" hangingPunct="1"/>
            <a:r>
              <a:rPr lang="en-GB" sz="2000" dirty="0"/>
              <a:t>He could hear the ice moving in the glasses.          Then, he opened his eyes painfully.                                 There was no water there. Only hot sand.</a:t>
            </a:r>
          </a:p>
          <a:p>
            <a:pPr algn="ctr" eaLnBrk="1" hangingPunct="1"/>
            <a:endParaRPr lang="en-GB" sz="2000" dirty="0"/>
          </a:p>
          <a:p>
            <a:pPr algn="ctr" eaLnBrk="1" hangingPunct="1"/>
            <a:r>
              <a:rPr lang="en-GB" sz="2000" dirty="0" err="1"/>
              <a:t>Salim</a:t>
            </a:r>
            <a:r>
              <a:rPr lang="en-GB" sz="2000" dirty="0"/>
              <a:t>, the youngest brother, tried to read. But           he could hardly see the words. He felt very tired.     He left his head and looked across the Great Sands. Something was moving in the distance.                   Small black shapes seemed to be dancing in the air. </a:t>
            </a:r>
          </a:p>
        </p:txBody>
      </p:sp>
      <p:pic>
        <p:nvPicPr>
          <p:cNvPr id="3" name="Picture 2">
            <a:extLst>
              <a:ext uri="{FF2B5EF4-FFF2-40B4-BE49-F238E27FC236}">
                <a16:creationId xmlns:a16="http://schemas.microsoft.com/office/drawing/2014/main" id="{E7B014B9-0ADC-48B0-95A3-D409FBC9488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0958" y="3909320"/>
            <a:ext cx="6075362" cy="2957762"/>
          </a:xfrm>
          <a:prstGeom prst="rect">
            <a:avLst/>
          </a:prstGeom>
        </p:spPr>
      </p:pic>
    </p:spTree>
    <p:extLst>
      <p:ext uri="{BB962C8B-B14F-4D97-AF65-F5344CB8AC3E}">
        <p14:creationId xmlns:p14="http://schemas.microsoft.com/office/powerpoint/2010/main" val="342652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1"/>
          <p:cNvSpPr txBox="1">
            <a:spLocks noChangeArrowheads="1"/>
          </p:cNvSpPr>
          <p:nvPr/>
        </p:nvSpPr>
        <p:spPr bwMode="auto">
          <a:xfrm>
            <a:off x="357926" y="304800"/>
            <a:ext cx="51435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sz="2000" dirty="0"/>
              <a:t>He watched them for some time, and then closed his eyes. After a few minutes, he looked again. The small black shapes were still there. They seemed to grow bigger. </a:t>
            </a:r>
          </a:p>
          <a:p>
            <a:pPr algn="ctr" eaLnBrk="1" hangingPunct="1"/>
            <a:r>
              <a:rPr lang="en-GB" sz="2000" dirty="0"/>
              <a:t>He touched </a:t>
            </a:r>
            <a:r>
              <a:rPr lang="en-GB" sz="2000" dirty="0" err="1"/>
              <a:t>Hamad</a:t>
            </a:r>
            <a:r>
              <a:rPr lang="en-GB" sz="2000" dirty="0"/>
              <a:t> on the arm                         and said: “ Look!”</a:t>
            </a:r>
          </a:p>
          <a:p>
            <a:pPr algn="ctr" eaLnBrk="1" hangingPunct="1"/>
            <a:r>
              <a:rPr lang="en-GB" sz="2000" dirty="0" err="1"/>
              <a:t>Hamad</a:t>
            </a:r>
            <a:r>
              <a:rPr lang="en-GB" sz="2000" dirty="0"/>
              <a:t> looked and then looked again.</a:t>
            </a:r>
          </a:p>
          <a:p>
            <a:pPr algn="ctr" eaLnBrk="1" hangingPunct="1"/>
            <a:r>
              <a:rPr lang="en-GB" sz="2000" dirty="0"/>
              <a:t>“ Something is coming,” he said.</a:t>
            </a:r>
          </a:p>
          <a:p>
            <a:pPr algn="ctr" eaLnBrk="1" hangingPunct="1"/>
            <a:endParaRPr lang="en-GB" sz="2000" dirty="0"/>
          </a:p>
          <a:p>
            <a:pPr algn="ctr" eaLnBrk="1" hangingPunct="1"/>
            <a:r>
              <a:rPr lang="en-GB" sz="2000" dirty="0"/>
              <a:t>They woke up </a:t>
            </a:r>
            <a:r>
              <a:rPr lang="en-GB" sz="2000" dirty="0" err="1"/>
              <a:t>Saood</a:t>
            </a:r>
            <a:r>
              <a:rPr lang="en-GB" sz="2000" dirty="0"/>
              <a:t>. He had fallen              asleep for the first time since the plane landed. He stood up and looked.                                       He kept looking for a long time                     before he spoke. </a:t>
            </a:r>
          </a:p>
          <a:p>
            <a:pPr algn="ctr" eaLnBrk="1" hangingPunct="1"/>
            <a:r>
              <a:rPr lang="en-GB" sz="2000" dirty="0"/>
              <a:t>“ Thanks Allah! The </a:t>
            </a:r>
            <a:r>
              <a:rPr lang="en-GB" sz="2000" dirty="0" err="1"/>
              <a:t>Beduin</a:t>
            </a:r>
            <a:r>
              <a:rPr lang="en-GB" sz="2000" dirty="0"/>
              <a:t> are coming         towards us.”</a:t>
            </a:r>
          </a:p>
          <a:p>
            <a:pPr algn="ctr" eaLnBrk="1" hangingPunct="1"/>
            <a:r>
              <a:rPr lang="en-GB" sz="2000" dirty="0"/>
              <a:t>For a long time, the black shapes did not     seem to be coming nearer, and then              quite suddenly the boys could see that            the    shapes were camels.</a:t>
            </a:r>
          </a:p>
        </p:txBody>
      </p:sp>
      <p:pic>
        <p:nvPicPr>
          <p:cNvPr id="8" name="Image 4"/>
          <p:cNvPicPr>
            <a:picLocks noChangeAspect="1"/>
          </p:cNvPicPr>
          <p:nvPr/>
        </p:nvPicPr>
        <p:blipFill>
          <a:blip r:embed="rId3">
            <a:extLst>
              <a:ext uri="{28A0092B-C50C-407E-A947-70E740481C1C}">
                <a14:useLocalDpi xmlns:a14="http://schemas.microsoft.com/office/drawing/2010/main" val="0"/>
              </a:ext>
            </a:extLst>
          </a:blip>
          <a:srcRect l="25050" t="21875" r="10104" b="10001"/>
          <a:stretch>
            <a:fillRect/>
          </a:stretch>
        </p:blipFill>
        <p:spPr bwMode="auto">
          <a:xfrm>
            <a:off x="6189663" y="114300"/>
            <a:ext cx="5929312"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ZoneTexte 5"/>
          <p:cNvSpPr txBox="1">
            <a:spLocks noChangeArrowheads="1"/>
          </p:cNvSpPr>
          <p:nvPr/>
        </p:nvSpPr>
        <p:spPr bwMode="auto">
          <a:xfrm>
            <a:off x="6348413" y="4032250"/>
            <a:ext cx="554355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sz="2000" dirty="0"/>
              <a:t>With the camels, there were men, women and children, some walking, some riding.                   There were also dogs with them.                                 They came nearer and then stopped.</a:t>
            </a:r>
          </a:p>
          <a:p>
            <a:pPr algn="ctr" eaLnBrk="1" hangingPunct="1"/>
            <a:endParaRPr lang="en-GB" sz="2000" dirty="0"/>
          </a:p>
          <a:p>
            <a:pPr algn="ctr" eaLnBrk="1" hangingPunct="1"/>
            <a:r>
              <a:rPr lang="en-GB" sz="2000" dirty="0"/>
              <a:t>One of the men spoke, “ </a:t>
            </a:r>
            <a:r>
              <a:rPr lang="en-GB" sz="2000" dirty="0" err="1"/>
              <a:t>Assalaam</a:t>
            </a:r>
            <a:r>
              <a:rPr lang="en-GB" sz="2000" dirty="0"/>
              <a:t> </a:t>
            </a:r>
            <a:r>
              <a:rPr lang="en-GB" sz="2000" dirty="0" err="1"/>
              <a:t>Aleikoum</a:t>
            </a:r>
            <a:r>
              <a:rPr lang="en-GB" sz="2000" dirty="0"/>
              <a:t>.”</a:t>
            </a:r>
          </a:p>
          <a:p>
            <a:pPr algn="ctr" eaLnBrk="1" hangingPunct="1"/>
            <a:r>
              <a:rPr lang="en-GB" sz="2000" dirty="0"/>
              <a:t>“ </a:t>
            </a:r>
            <a:r>
              <a:rPr lang="en-GB" sz="2000" dirty="0" err="1"/>
              <a:t>Wa</a:t>
            </a:r>
            <a:r>
              <a:rPr lang="en-GB" sz="2000" dirty="0"/>
              <a:t> </a:t>
            </a:r>
            <a:r>
              <a:rPr lang="en-GB" sz="2000" dirty="0" err="1"/>
              <a:t>aleikoum</a:t>
            </a:r>
            <a:r>
              <a:rPr lang="en-GB" sz="2000" dirty="0"/>
              <a:t> </a:t>
            </a:r>
            <a:r>
              <a:rPr lang="en-GB" sz="2000" dirty="0" err="1"/>
              <a:t>assalaam</a:t>
            </a:r>
            <a:r>
              <a:rPr lang="en-GB" sz="2000" dirty="0"/>
              <a:t>, “ </a:t>
            </a:r>
            <a:r>
              <a:rPr lang="en-GB" sz="2000" dirty="0" err="1"/>
              <a:t>Saood</a:t>
            </a:r>
            <a:r>
              <a:rPr lang="en-GB" sz="2000" dirty="0"/>
              <a:t> Faisal replied.</a:t>
            </a:r>
          </a:p>
        </p:txBody>
      </p:sp>
    </p:spTree>
    <p:extLst>
      <p:ext uri="{BB962C8B-B14F-4D97-AF65-F5344CB8AC3E}">
        <p14:creationId xmlns:p14="http://schemas.microsoft.com/office/powerpoint/2010/main" val="3779095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1"/>
          <p:cNvSpPr txBox="1">
            <a:spLocks noChangeArrowheads="1"/>
          </p:cNvSpPr>
          <p:nvPr/>
        </p:nvSpPr>
        <p:spPr bwMode="auto">
          <a:xfrm>
            <a:off x="355600" y="366713"/>
            <a:ext cx="5324475" cy="593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sz="2000" dirty="0"/>
              <a:t>The </a:t>
            </a:r>
            <a:r>
              <a:rPr lang="en-GB" sz="2000" dirty="0" err="1"/>
              <a:t>Beduin</a:t>
            </a:r>
            <a:r>
              <a:rPr lang="en-GB" sz="2000" dirty="0"/>
              <a:t> got down from their camels            and began putting up a tent.</a:t>
            </a:r>
          </a:p>
          <a:p>
            <a:pPr algn="ctr" eaLnBrk="1" hangingPunct="1"/>
            <a:r>
              <a:rPr lang="en-GB" sz="2000" dirty="0"/>
              <a:t>They carried </a:t>
            </a:r>
            <a:r>
              <a:rPr lang="en-GB" sz="2000" dirty="0" err="1"/>
              <a:t>Sharifa</a:t>
            </a:r>
            <a:r>
              <a:rPr lang="en-GB" sz="2000" dirty="0"/>
              <a:t> and </a:t>
            </a:r>
            <a:r>
              <a:rPr lang="en-GB" sz="2000" dirty="0" err="1"/>
              <a:t>Najaat</a:t>
            </a:r>
            <a:r>
              <a:rPr lang="en-GB" sz="2000" dirty="0"/>
              <a:t> in the tent.   </a:t>
            </a:r>
            <a:r>
              <a:rPr lang="en-GB" sz="2000" dirty="0" err="1"/>
              <a:t>Saood</a:t>
            </a:r>
            <a:r>
              <a:rPr lang="en-GB" sz="2000" dirty="0"/>
              <a:t> and the boys followed them. </a:t>
            </a:r>
          </a:p>
          <a:p>
            <a:pPr algn="ctr" eaLnBrk="1" hangingPunct="1"/>
            <a:r>
              <a:rPr lang="en-GB" sz="2000" dirty="0"/>
              <a:t>Very quickly, the </a:t>
            </a:r>
            <a:r>
              <a:rPr lang="en-GB" sz="2000" dirty="0" err="1"/>
              <a:t>Beduin</a:t>
            </a:r>
            <a:r>
              <a:rPr lang="en-GB" sz="2000" dirty="0"/>
              <a:t> made sweet tea           and started making bread. They gave </a:t>
            </a:r>
            <a:r>
              <a:rPr lang="en-GB" sz="2000" dirty="0" err="1"/>
              <a:t>Saood</a:t>
            </a:r>
            <a:r>
              <a:rPr lang="en-GB" sz="2000" dirty="0"/>
              <a:t>      and the boys dates to eat and many cups             of hot tea to drink. </a:t>
            </a:r>
          </a:p>
          <a:p>
            <a:pPr algn="ctr" eaLnBrk="1" hangingPunct="1"/>
            <a:r>
              <a:rPr lang="en-GB" sz="2000" dirty="0"/>
              <a:t>The women were looking after the two girls. </a:t>
            </a:r>
          </a:p>
          <a:p>
            <a:pPr algn="ctr" eaLnBrk="1" hangingPunct="1"/>
            <a:endParaRPr lang="en-GB" sz="2000" dirty="0"/>
          </a:p>
          <a:p>
            <a:pPr algn="ctr" eaLnBrk="1" hangingPunct="1"/>
            <a:r>
              <a:rPr lang="en-GB" sz="2000" dirty="0"/>
              <a:t>Some of the </a:t>
            </a:r>
            <a:r>
              <a:rPr lang="en-GB" sz="2000" dirty="0" err="1"/>
              <a:t>Beduin</a:t>
            </a:r>
            <a:r>
              <a:rPr lang="en-GB" sz="2000" dirty="0"/>
              <a:t> children went to look at      the plane. The man sat down drinking coffee from little cups, and smoking cigarettes. </a:t>
            </a:r>
          </a:p>
          <a:p>
            <a:pPr algn="ctr" eaLnBrk="1" hangingPunct="1"/>
            <a:endParaRPr lang="en-GB" sz="2000" dirty="0"/>
          </a:p>
          <a:p>
            <a:pPr algn="ctr" eaLnBrk="1" hangingPunct="1"/>
            <a:r>
              <a:rPr lang="en-GB" sz="2000" dirty="0"/>
              <a:t>After a while, they asked </a:t>
            </a:r>
            <a:r>
              <a:rPr lang="en-GB" sz="2000" dirty="0" err="1"/>
              <a:t>Saood</a:t>
            </a:r>
            <a:r>
              <a:rPr lang="en-GB" sz="2000" dirty="0"/>
              <a:t> about the plane. He told them about the sandstorm and the radio.</a:t>
            </a:r>
          </a:p>
          <a:p>
            <a:pPr algn="ctr" eaLnBrk="1" hangingPunct="1"/>
            <a:r>
              <a:rPr lang="en-GB" sz="2000" dirty="0"/>
              <a:t>The men listened with interest.                           They asked </a:t>
            </a:r>
            <a:r>
              <a:rPr lang="en-GB" sz="2000" dirty="0" err="1"/>
              <a:t>Saood</a:t>
            </a:r>
            <a:r>
              <a:rPr lang="en-GB" sz="2000" dirty="0"/>
              <a:t> and the boys about their homes and families.</a:t>
            </a:r>
          </a:p>
        </p:txBody>
      </p:sp>
      <p:sp>
        <p:nvSpPr>
          <p:cNvPr id="8" name="ZoneTexte 5"/>
          <p:cNvSpPr txBox="1">
            <a:spLocks noChangeArrowheads="1"/>
          </p:cNvSpPr>
          <p:nvPr/>
        </p:nvSpPr>
        <p:spPr bwMode="auto">
          <a:xfrm>
            <a:off x="6496050" y="366713"/>
            <a:ext cx="5459413"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sz="2000" dirty="0"/>
              <a:t>One of the men brought the newly-made bread and put it before them.</a:t>
            </a:r>
          </a:p>
          <a:p>
            <a:pPr algn="ctr" eaLnBrk="1" hangingPunct="1"/>
            <a:r>
              <a:rPr lang="en-GB" sz="2000" dirty="0"/>
              <a:t>“ Welcome,” he said, “ Eat! Drink more tea!”</a:t>
            </a:r>
          </a:p>
          <a:p>
            <a:pPr algn="ctr" eaLnBrk="1" hangingPunct="1"/>
            <a:r>
              <a:rPr lang="en-GB" sz="2000" dirty="0"/>
              <a:t>Another man said , “ We are </a:t>
            </a:r>
            <a:r>
              <a:rPr lang="en-GB" sz="2000" dirty="0" err="1"/>
              <a:t>Beduin</a:t>
            </a:r>
            <a:r>
              <a:rPr lang="en-GB" sz="2000" dirty="0"/>
              <a:t> of  Al </a:t>
            </a:r>
            <a:r>
              <a:rPr lang="en-GB" sz="2000" dirty="0" err="1"/>
              <a:t>Murrah</a:t>
            </a:r>
            <a:r>
              <a:rPr lang="en-GB" sz="2000" dirty="0"/>
              <a:t>.”</a:t>
            </a:r>
          </a:p>
          <a:p>
            <a:pPr algn="ctr" eaLnBrk="1" hangingPunct="1"/>
            <a:r>
              <a:rPr lang="en-GB" sz="2000" dirty="0"/>
              <a:t>“ You have good camels,” </a:t>
            </a:r>
            <a:r>
              <a:rPr lang="en-GB" sz="2000" dirty="0" err="1"/>
              <a:t>Hamad</a:t>
            </a:r>
            <a:r>
              <a:rPr lang="en-GB" sz="2000" dirty="0"/>
              <a:t> said,                      “ how many are there?” he wanted to know.</a:t>
            </a:r>
          </a:p>
          <a:p>
            <a:pPr algn="ctr" eaLnBrk="1" hangingPunct="1"/>
            <a:r>
              <a:rPr lang="en-GB" sz="2000" dirty="0"/>
              <a:t>“ Very many,” said one </a:t>
            </a:r>
            <a:r>
              <a:rPr lang="en-GB" sz="2000" dirty="0" err="1"/>
              <a:t>Beduin</a:t>
            </a:r>
            <a:r>
              <a:rPr lang="en-GB" sz="2000" dirty="0"/>
              <a:t> man,                           “ and their milk is the best of all.”</a:t>
            </a:r>
          </a:p>
          <a:p>
            <a:pPr algn="ctr" eaLnBrk="1" hangingPunct="1"/>
            <a:endParaRPr lang="en-GB" sz="2000" dirty="0"/>
          </a:p>
          <a:p>
            <a:pPr algn="ctr" eaLnBrk="1" hangingPunct="1"/>
            <a:r>
              <a:rPr lang="en-GB" sz="2000" dirty="0"/>
              <a:t>By then, the sun had gone down,                            and it was getting dark.</a:t>
            </a:r>
          </a:p>
          <a:p>
            <a:pPr algn="ctr" eaLnBrk="1" hangingPunct="1"/>
            <a:r>
              <a:rPr lang="en-GB" sz="2000" dirty="0"/>
              <a:t>The </a:t>
            </a:r>
            <a:r>
              <a:rPr lang="en-GB" sz="2000" dirty="0" err="1"/>
              <a:t>Beduin</a:t>
            </a:r>
            <a:r>
              <a:rPr lang="en-GB" sz="2000" dirty="0"/>
              <a:t> men got up and went to pray.             The boys and </a:t>
            </a:r>
            <a:r>
              <a:rPr lang="en-GB" sz="2000" dirty="0" err="1"/>
              <a:t>Saood</a:t>
            </a:r>
            <a:r>
              <a:rPr lang="en-GB" sz="2000" dirty="0"/>
              <a:t> joined them.</a:t>
            </a:r>
          </a:p>
          <a:p>
            <a:pPr algn="ctr" eaLnBrk="1" hangingPunct="1"/>
            <a:r>
              <a:rPr lang="en-GB" sz="2000" dirty="0"/>
              <a:t>Together, they knelt and prayed.</a:t>
            </a:r>
          </a:p>
          <a:p>
            <a:pPr algn="ctr" eaLnBrk="1" hangingPunct="1"/>
            <a:endParaRPr lang="en-GB" sz="2000" dirty="0"/>
          </a:p>
          <a:p>
            <a:pPr algn="ctr" eaLnBrk="1" hangingPunct="1"/>
            <a:r>
              <a:rPr lang="en-GB" sz="2000" dirty="0"/>
              <a:t>“ Allah is Great,” they said, “ </a:t>
            </a:r>
            <a:r>
              <a:rPr lang="en-GB" sz="2000" dirty="0" err="1"/>
              <a:t>Allahou</a:t>
            </a:r>
            <a:r>
              <a:rPr lang="en-GB" sz="2000" dirty="0"/>
              <a:t> Akbar.”</a:t>
            </a:r>
          </a:p>
        </p:txBody>
      </p:sp>
    </p:spTree>
    <p:extLst>
      <p:ext uri="{BB962C8B-B14F-4D97-AF65-F5344CB8AC3E}">
        <p14:creationId xmlns:p14="http://schemas.microsoft.com/office/powerpoint/2010/main" val="1558942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10" name="Image 8">
            <a:extLst>
              <a:ext uri="{FF2B5EF4-FFF2-40B4-BE49-F238E27FC236}">
                <a16:creationId xmlns:a16="http://schemas.microsoft.com/office/drawing/2014/main" id="{ED4375FB-35DC-4A19-B855-5F0F377A3F60}"/>
              </a:ext>
            </a:extLst>
          </p:cNvPr>
          <p:cNvPicPr>
            <a:picLocks noChangeAspect="1"/>
          </p:cNvPicPr>
          <p:nvPr/>
        </p:nvPicPr>
        <p:blipFill rotWithShape="1">
          <a:blip r:embed="rId3">
            <a:extLst>
              <a:ext uri="{28A0092B-C50C-407E-A947-70E740481C1C}">
                <a14:useLocalDpi xmlns:a14="http://schemas.microsoft.com/office/drawing/2010/main" val="0"/>
              </a:ext>
            </a:extLst>
          </a:blip>
          <a:srcRect l="15064" t="7761" r="29746" b="14227"/>
          <a:stretch/>
        </p:blipFill>
        <p:spPr>
          <a:xfrm>
            <a:off x="-1" y="0"/>
            <a:ext cx="6074535" cy="6858000"/>
          </a:xfrm>
          <a:prstGeom prst="rect">
            <a:avLst/>
          </a:prstGeom>
        </p:spPr>
      </p:pic>
      <p:sp>
        <p:nvSpPr>
          <p:cNvPr id="6" name="ZoneTexte 5"/>
          <p:cNvSpPr txBox="1"/>
          <p:nvPr/>
        </p:nvSpPr>
        <p:spPr>
          <a:xfrm>
            <a:off x="72265" y="2813643"/>
            <a:ext cx="6074535" cy="2769989"/>
          </a:xfrm>
          <a:prstGeom prst="rect">
            <a:avLst/>
          </a:prstGeom>
          <a:noFill/>
        </p:spPr>
        <p:txBody>
          <a:bodyPr wrap="square" rtlCol="0">
            <a:spAutoFit/>
          </a:bodyPr>
          <a:lstStyle/>
          <a:p>
            <a:r>
              <a:rPr lang="fr-FR" sz="6000" dirty="0">
                <a:latin typeface="Algerian" panose="04020705040A02060702" pitchFamily="82" charset="0"/>
              </a:rPr>
              <a:t>CHAPTER FIVE</a:t>
            </a:r>
          </a:p>
          <a:p>
            <a:endParaRPr lang="fr-FR" sz="6000" dirty="0">
              <a:solidFill>
                <a:schemeClr val="bg1"/>
              </a:solidFill>
              <a:latin typeface="Algerian" panose="04020705040A02060702" pitchFamily="82" charset="0"/>
            </a:endParaRPr>
          </a:p>
          <a:p>
            <a:pPr algn="ctr"/>
            <a:r>
              <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rPr>
              <a:t>Abu Khalid</a:t>
            </a:r>
            <a:endParaRPr lang="en-GB" sz="5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p:txBody>
      </p:sp>
      <p:sp>
        <p:nvSpPr>
          <p:cNvPr id="8" name="ZoneTexte 7"/>
          <p:cNvSpPr txBox="1"/>
          <p:nvPr/>
        </p:nvSpPr>
        <p:spPr>
          <a:xfrm>
            <a:off x="6509982" y="233865"/>
            <a:ext cx="5295331" cy="2862322"/>
          </a:xfrm>
          <a:prstGeom prst="rect">
            <a:avLst/>
          </a:prstGeom>
          <a:noFill/>
        </p:spPr>
        <p:txBody>
          <a:bodyPr wrap="square" rtlCol="0">
            <a:spAutoFit/>
          </a:bodyPr>
          <a:lstStyle/>
          <a:p>
            <a:pPr algn="ctr"/>
            <a:r>
              <a:rPr lang="en-GB" sz="2000" dirty="0"/>
              <a:t>Later that evening, the boys and the                  pilot sat round a little fire and watched               the Beduin making coffee.</a:t>
            </a:r>
          </a:p>
          <a:p>
            <a:pPr algn="ctr"/>
            <a:r>
              <a:rPr lang="en-GB" sz="2000" dirty="0"/>
              <a:t>The boys and Saood were feeling much better after eating and drinking.                                     They could hear Najaat and Sharifa talking       with the Beduin women and girls. </a:t>
            </a:r>
          </a:p>
          <a:p>
            <a:pPr algn="ctr"/>
            <a:r>
              <a:rPr lang="en-GB" sz="2000" dirty="0"/>
              <a:t>Above them all, the stars in the black sky      shone brightly again.</a:t>
            </a:r>
          </a:p>
        </p:txBody>
      </p:sp>
      <p:pic>
        <p:nvPicPr>
          <p:cNvPr id="9" name="Image 8"/>
          <p:cNvPicPr>
            <a:picLocks noChangeAspect="1"/>
          </p:cNvPicPr>
          <p:nvPr/>
        </p:nvPicPr>
        <p:blipFill rotWithShape="1">
          <a:blip r:embed="rId4">
            <a:extLst>
              <a:ext uri="{28A0092B-C50C-407E-A947-70E740481C1C}">
                <a14:useLocalDpi xmlns:a14="http://schemas.microsoft.com/office/drawing/2010/main" val="0"/>
              </a:ext>
            </a:extLst>
          </a:blip>
          <a:srcRect l="11622" t="16768" r="34273" b="5421"/>
          <a:stretch/>
        </p:blipFill>
        <p:spPr>
          <a:xfrm rot="16200000">
            <a:off x="7434685" y="2129679"/>
            <a:ext cx="3397197" cy="5336277"/>
          </a:xfrm>
          <a:prstGeom prst="rect">
            <a:avLst/>
          </a:prstGeom>
        </p:spPr>
      </p:pic>
    </p:spTree>
    <p:extLst>
      <p:ext uri="{BB962C8B-B14F-4D97-AF65-F5344CB8AC3E}">
        <p14:creationId xmlns:p14="http://schemas.microsoft.com/office/powerpoint/2010/main" val="226057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51516"/>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45660" y="504967"/>
            <a:ext cx="5513695" cy="6617196"/>
          </a:xfrm>
          <a:prstGeom prst="rect">
            <a:avLst/>
          </a:prstGeom>
          <a:noFill/>
        </p:spPr>
        <p:txBody>
          <a:bodyPr wrap="square" rtlCol="0">
            <a:spAutoFit/>
          </a:bodyPr>
          <a:lstStyle/>
          <a:p>
            <a:pPr algn="ctr"/>
            <a:r>
              <a:rPr lang="en-GB" sz="2400" dirty="0"/>
              <a:t>“ Last night,” they thought, “we were alone and afraid of the desert. This evening with the Beduin, the desert seems to be a friendly place.”</a:t>
            </a:r>
          </a:p>
          <a:p>
            <a:pPr algn="ctr"/>
            <a:r>
              <a:rPr lang="en-GB" sz="2400" dirty="0"/>
              <a:t>The camels were sitting down not far    from the fire. Sometimes, the Beduin spoke to them, and the camels seemed    to understand and answer.</a:t>
            </a:r>
          </a:p>
          <a:p>
            <a:pPr algn="ctr"/>
            <a:endParaRPr lang="en-GB" sz="2400" dirty="0"/>
          </a:p>
          <a:p>
            <a:pPr algn="ctr"/>
            <a:r>
              <a:rPr lang="en-GB" sz="2400" dirty="0"/>
              <a:t>The coffee was ready, and the little       cups were passed round again.                The Beduin smoked tobacco in their      little pipes. One of them asked the         boys whether they were well.             Hamad said that everyone was well.       The Beduin all said, “ Alhamdou Lillah.”</a:t>
            </a:r>
          </a:p>
          <a:p>
            <a:pPr algn="ctr"/>
            <a:endParaRPr lang="en-GB" sz="2000" dirty="0"/>
          </a:p>
          <a:p>
            <a:pPr algn="ctr"/>
            <a:endParaRPr lang="en-GB" sz="2000" dirty="0"/>
          </a:p>
        </p:txBody>
      </p:sp>
      <p:sp>
        <p:nvSpPr>
          <p:cNvPr id="8" name="ZoneTexte 7"/>
          <p:cNvSpPr txBox="1"/>
          <p:nvPr/>
        </p:nvSpPr>
        <p:spPr>
          <a:xfrm>
            <a:off x="6403191" y="873456"/>
            <a:ext cx="5470799" cy="5324535"/>
          </a:xfrm>
          <a:prstGeom prst="rect">
            <a:avLst/>
          </a:prstGeom>
          <a:noFill/>
        </p:spPr>
        <p:txBody>
          <a:bodyPr wrap="square" rtlCol="0">
            <a:spAutoFit/>
          </a:bodyPr>
          <a:lstStyle/>
          <a:p>
            <a:pPr algn="ctr"/>
            <a:r>
              <a:rPr lang="en-GB" sz="2000" dirty="0"/>
              <a:t>“ Tomorrow,” said one, “ early in the morning, some of us will ride to Shaybah. The journey        will take three nights. Those people in Shaybah   will send a helicopter for you. The helicopter      will surely arrive on the fourth day.”</a:t>
            </a:r>
          </a:p>
          <a:p>
            <a:pPr algn="ctr"/>
            <a:r>
              <a:rPr lang="en-GB" sz="2000" dirty="0"/>
              <a:t>“ Inchallah,” added one of his friends.</a:t>
            </a:r>
          </a:p>
          <a:p>
            <a:pPr algn="ctr"/>
            <a:endParaRPr lang="en-GB" sz="2000" dirty="0"/>
          </a:p>
          <a:p>
            <a:pPr algn="ctr"/>
            <a:r>
              <a:rPr lang="en-GB" sz="2000" dirty="0"/>
              <a:t>For a time the boys and Saood asked the Beduin questions about their lives. They learnt that        the Beduin love their life in the desert.                They hate living in houses. They love to sleep         in the open air under the sky and see the moon and stars above them. It is a hard life,                   but they love it.</a:t>
            </a:r>
          </a:p>
          <a:p>
            <a:pPr algn="ctr"/>
            <a:r>
              <a:rPr lang="en-GB" sz="2000" dirty="0"/>
              <a:t>The Beduin told the boys about the long      journeys they make and the places they see. </a:t>
            </a:r>
          </a:p>
          <a:p>
            <a:pPr algn="ctr"/>
            <a:r>
              <a:rPr lang="en-GB" sz="2000" dirty="0"/>
              <a:t>After a time, they passed round more coffee. </a:t>
            </a:r>
          </a:p>
        </p:txBody>
      </p:sp>
    </p:spTree>
    <p:extLst>
      <p:ext uri="{BB962C8B-B14F-4D97-AF65-F5344CB8AC3E}">
        <p14:creationId xmlns:p14="http://schemas.microsoft.com/office/powerpoint/2010/main" val="2423210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532043" y="379303"/>
            <a:ext cx="5013311" cy="5940088"/>
          </a:xfrm>
          <a:prstGeom prst="rect">
            <a:avLst/>
          </a:prstGeom>
          <a:noFill/>
        </p:spPr>
        <p:txBody>
          <a:bodyPr wrap="square" rtlCol="0">
            <a:spAutoFit/>
          </a:bodyPr>
          <a:lstStyle/>
          <a:p>
            <a:pPr algn="ctr"/>
            <a:r>
              <a:rPr lang="en-GB" sz="2000" dirty="0"/>
              <a:t>One of them said to his friend, “ Tell us a story, Abu Khalid, to please our friends.”</a:t>
            </a:r>
          </a:p>
          <a:p>
            <a:pPr algn="ctr"/>
            <a:r>
              <a:rPr lang="en-GB" sz="2000" dirty="0"/>
              <a:t>“ Yes,” said the others,                                                    “ tell us a story, Abu Khalid.”</a:t>
            </a:r>
          </a:p>
          <a:p>
            <a:pPr algn="ctr"/>
            <a:endParaRPr lang="en-GB" sz="2000" dirty="0"/>
          </a:p>
          <a:p>
            <a:pPr algn="ctr"/>
            <a:r>
              <a:rPr lang="en-GB" sz="2000" dirty="0"/>
              <a:t>The old man they called Abu Khalid finished smoking his pipe, drank another cup of   coffee, put a few more sticks on the fire,      and then answered :  “ I will tell you the     story of Abdulhaqq, if you like.”</a:t>
            </a:r>
          </a:p>
          <a:p>
            <a:pPr algn="ctr"/>
            <a:r>
              <a:rPr lang="en-GB" sz="2000" dirty="0"/>
              <a:t>“ Good,” said the Beduin.                                              “ That is a good story.”</a:t>
            </a:r>
          </a:p>
          <a:p>
            <a:pPr algn="ctr"/>
            <a:r>
              <a:rPr lang="en-GB" sz="2000" dirty="0"/>
              <a:t>One of them shouted to the women,                 “ Bring the girls! Abu Khalid is going to             tell the story of Abdulhaqq.”</a:t>
            </a:r>
          </a:p>
          <a:p>
            <a:pPr algn="ctr"/>
            <a:r>
              <a:rPr lang="en-GB" sz="2000" dirty="0"/>
              <a:t>The women in the tent shouted,                                   “ Coming!”</a:t>
            </a:r>
          </a:p>
          <a:p>
            <a:pPr algn="ctr"/>
            <a:r>
              <a:rPr lang="en-GB" sz="2000" dirty="0"/>
              <a:t>They began to form a group, sitting on           the sand, near the old man.</a:t>
            </a:r>
          </a:p>
        </p:txBody>
      </p:sp>
      <p:sp>
        <p:nvSpPr>
          <p:cNvPr id="8" name="ZoneTexte 7"/>
          <p:cNvSpPr txBox="1"/>
          <p:nvPr/>
        </p:nvSpPr>
        <p:spPr>
          <a:xfrm>
            <a:off x="6306899" y="1397698"/>
            <a:ext cx="5652769" cy="4708981"/>
          </a:xfrm>
          <a:prstGeom prst="rect">
            <a:avLst/>
          </a:prstGeom>
          <a:noFill/>
        </p:spPr>
        <p:txBody>
          <a:bodyPr wrap="square" rtlCol="0">
            <a:spAutoFit/>
          </a:bodyPr>
          <a:lstStyle/>
          <a:p>
            <a:pPr algn="ctr"/>
            <a:r>
              <a:rPr lang="en-GB" sz="2000" dirty="0"/>
              <a:t>Hamad was glad to see that his sisters were   laughing and at ease. He looked at Abu Khalid.</a:t>
            </a:r>
          </a:p>
          <a:p>
            <a:pPr algn="ctr"/>
            <a:endParaRPr lang="en-GB" sz="2000" dirty="0"/>
          </a:p>
          <a:p>
            <a:pPr algn="ctr"/>
            <a:r>
              <a:rPr lang="en-GB" sz="2000" dirty="0"/>
              <a:t>The old man</a:t>
            </a:r>
            <a:r>
              <a:rPr lang="fr-FR" sz="2000" dirty="0"/>
              <a:t>’</a:t>
            </a:r>
            <a:r>
              <a:rPr lang="en-GB" sz="2000" dirty="0"/>
              <a:t>s head was covered by a red and    white cloth. Hamad was surprised to see a pair        of wise old eyes looking at him.                                        The eyes were wise and old, but bright, and           they seemed to look deep into him. </a:t>
            </a:r>
          </a:p>
          <a:p>
            <a:pPr algn="ctr"/>
            <a:r>
              <a:rPr lang="en-GB" sz="2000" dirty="0"/>
              <a:t>The old man</a:t>
            </a:r>
            <a:r>
              <a:rPr lang="fr-FR" sz="2000" dirty="0"/>
              <a:t>’</a:t>
            </a:r>
            <a:r>
              <a:rPr lang="en-GB" sz="2000" dirty="0"/>
              <a:t>s hair was as white as milk.                   He smiled at Hamad.</a:t>
            </a:r>
          </a:p>
          <a:p>
            <a:pPr algn="ctr"/>
            <a:endParaRPr lang="en-GB" sz="2000" dirty="0"/>
          </a:p>
          <a:p>
            <a:pPr algn="ctr"/>
            <a:r>
              <a:rPr lang="en-GB" sz="2000" dirty="0"/>
              <a:t>Abu Khalid waited until everybody was     comfortable and then began to tell his story.</a:t>
            </a:r>
          </a:p>
          <a:p>
            <a:pPr algn="ctr"/>
            <a:endParaRPr lang="en-GB" sz="2000" dirty="0"/>
          </a:p>
          <a:p>
            <a:pPr algn="ctr"/>
            <a:endParaRPr lang="en-GB" sz="2000" dirty="0"/>
          </a:p>
        </p:txBody>
      </p:sp>
    </p:spTree>
    <p:extLst>
      <p:ext uri="{BB962C8B-B14F-4D97-AF65-F5344CB8AC3E}">
        <p14:creationId xmlns:p14="http://schemas.microsoft.com/office/powerpoint/2010/main" val="386040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7463" y="0"/>
            <a:ext cx="6074535" cy="6858000"/>
          </a:xfrm>
          <a:prstGeom prst="rect">
            <a:avLst/>
          </a:prstGeom>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0" scaled="1"/>
            <a:tileRect/>
          </a:gradFill>
          <a:ln>
            <a:noFill/>
          </a:ln>
          <a:scene3d>
            <a:camera prst="orthographicFront"/>
            <a:lightRig rig="threePt" dir="t"/>
          </a:scene3d>
          <a:sp3d>
            <a:bevelT/>
            <a:bevelB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dirty="0">
              <a:cs typeface="Calibri"/>
            </a:endParaRPr>
          </a:p>
        </p:txBody>
      </p:sp>
      <p:pic>
        <p:nvPicPr>
          <p:cNvPr id="12" name="Picture 11">
            <a:extLst>
              <a:ext uri="{FF2B5EF4-FFF2-40B4-BE49-F238E27FC236}">
                <a16:creationId xmlns:a16="http://schemas.microsoft.com/office/drawing/2014/main" id="{9555DE18-493B-4FCA-A983-F0E15049164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17463" y="1420280"/>
            <a:ext cx="6074536" cy="5437719"/>
          </a:xfrm>
          <a:prstGeom prst="rect">
            <a:avLst/>
          </a:prstGeom>
        </p:spPr>
      </p:pic>
      <p:pic>
        <p:nvPicPr>
          <p:cNvPr id="14" name="Picture 13">
            <a:extLst>
              <a:ext uri="{FF2B5EF4-FFF2-40B4-BE49-F238E27FC236}">
                <a16:creationId xmlns:a16="http://schemas.microsoft.com/office/drawing/2014/main" id="{05AF6D54-2F95-481A-A32E-1160321D578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 y="5017"/>
            <a:ext cx="12191999" cy="1415263"/>
          </a:xfrm>
          <a:prstGeom prst="rect">
            <a:avLst/>
          </a:prstGeom>
        </p:spPr>
      </p:pic>
      <p:sp>
        <p:nvSpPr>
          <p:cNvPr id="3" name="ZoneTexte 2"/>
          <p:cNvSpPr txBox="1"/>
          <p:nvPr/>
        </p:nvSpPr>
        <p:spPr>
          <a:xfrm>
            <a:off x="2130867" y="1299533"/>
            <a:ext cx="4332850" cy="5233181"/>
          </a:xfrm>
          <a:prstGeom prst="rect">
            <a:avLst/>
          </a:prstGeom>
          <a:gradFill>
            <a:gsLst>
              <a:gs pos="0">
                <a:schemeClr val="bg1"/>
              </a:gs>
              <a:gs pos="47000">
                <a:schemeClr val="bg1">
                  <a:alpha val="48000"/>
                </a:schemeClr>
              </a:gs>
              <a:gs pos="100000">
                <a:schemeClr val="bg1">
                  <a:alpha val="0"/>
                </a:schemeClr>
              </a:gs>
            </a:gsLst>
            <a:path path="shape">
              <a:fillToRect l="50000" t="50000" r="50000" b="50000"/>
            </a:path>
          </a:gradFill>
        </p:spPr>
        <p:txBody>
          <a:bodyPr wrap="square" rtlCol="0">
            <a:spAutoFit/>
          </a:bodyPr>
          <a:lstStyle/>
          <a:p>
            <a:endParaRPr lang="en-GB" dirty="0"/>
          </a:p>
        </p:txBody>
      </p:sp>
      <p:sp>
        <p:nvSpPr>
          <p:cNvPr id="6" name="ZoneTexte 5"/>
          <p:cNvSpPr txBox="1"/>
          <p:nvPr/>
        </p:nvSpPr>
        <p:spPr>
          <a:xfrm rot="3320713">
            <a:off x="-933024" y="2671773"/>
            <a:ext cx="7319110" cy="1569660"/>
          </a:xfrm>
          <a:prstGeom prst="rect">
            <a:avLst/>
          </a:prstGeom>
          <a:noFill/>
        </p:spPr>
        <p:txBody>
          <a:bodyPr wrap="square" rtlCol="0">
            <a:spAutoFit/>
          </a:bodyPr>
          <a:lstStyle/>
          <a:p>
            <a:r>
              <a:rPr lang="en-GB" sz="9600" b="1" dirty="0">
                <a:solidFill>
                  <a:srgbClr val="FF00FF"/>
                </a:solidFill>
                <a:effectLst>
                  <a:outerShdw blurRad="38100" dist="38100" dir="2700000" algn="tl">
                    <a:srgbClr val="000000">
                      <a:alpha val="43137"/>
                    </a:srgbClr>
                  </a:outerShdw>
                </a:effectLst>
              </a:rPr>
              <a:t>W E L C O M E</a:t>
            </a:r>
          </a:p>
        </p:txBody>
      </p:sp>
      <p:sp>
        <p:nvSpPr>
          <p:cNvPr id="9" name="Étoile à 12 branches 8"/>
          <p:cNvSpPr/>
          <p:nvPr/>
        </p:nvSpPr>
        <p:spPr>
          <a:xfrm>
            <a:off x="562708" y="4802721"/>
            <a:ext cx="1406769" cy="1223889"/>
          </a:xfrm>
          <a:prstGeom prst="star12">
            <a:avLst>
              <a:gd name="adj" fmla="val 33778"/>
            </a:avLst>
          </a:prstGeom>
          <a:gradFill>
            <a:gsLst>
              <a:gs pos="0">
                <a:srgbClr val="FF00FF"/>
              </a:gs>
              <a:gs pos="47000">
                <a:srgbClr val="FF00FF">
                  <a:alpha val="28000"/>
                </a:srgbClr>
              </a:gs>
              <a:gs pos="100000">
                <a:srgbClr val="FF00FF">
                  <a:alpha val="0"/>
                </a:srgb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Étoile à 12 branches 9"/>
          <p:cNvSpPr/>
          <p:nvPr/>
        </p:nvSpPr>
        <p:spPr>
          <a:xfrm>
            <a:off x="3877704" y="1420281"/>
            <a:ext cx="1406769" cy="1223889"/>
          </a:xfrm>
          <a:prstGeom prst="star12">
            <a:avLst>
              <a:gd name="adj" fmla="val 53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1134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nodeType="withEffect">
                                  <p:stCondLst>
                                    <p:cond delay="0"/>
                                  </p:stCondLst>
                                  <p:childTnLst>
                                    <p:animClr clrSpc="rgb" dir="cw">
                                      <p:cBhvr override="childStyle">
                                        <p:cTn id="6" dur="250" autoRev="1" fill="remove"/>
                                        <p:tgtEl>
                                          <p:spTgt spid="6">
                                            <p:txEl>
                                              <p:pRg st="0" end="0"/>
                                            </p:txEl>
                                          </p:spTgt>
                                        </p:tgtEl>
                                        <p:attrNameLst>
                                          <p:attrName>style.color</p:attrName>
                                        </p:attrNameLst>
                                      </p:cBhvr>
                                      <p:to>
                                        <a:schemeClr val="bg1"/>
                                      </p:to>
                                    </p:animClr>
                                    <p:animClr clrSpc="rgb" dir="cw">
                                      <p:cBhvr>
                                        <p:cTn id="7" dur="250" autoRev="1" fill="remove"/>
                                        <p:tgtEl>
                                          <p:spTgt spid="6">
                                            <p:txEl>
                                              <p:pRg st="0" end="0"/>
                                            </p:txEl>
                                          </p:spTgt>
                                        </p:tgtEl>
                                        <p:attrNameLst>
                                          <p:attrName>fillcolor</p:attrName>
                                        </p:attrNameLst>
                                      </p:cBhvr>
                                      <p:to>
                                        <a:schemeClr val="bg1"/>
                                      </p:to>
                                    </p:animClr>
                                    <p:set>
                                      <p:cBhvr>
                                        <p:cTn id="8" dur="250" autoRev="1" fill="remove"/>
                                        <p:tgtEl>
                                          <p:spTgt spid="6">
                                            <p:txEl>
                                              <p:pRg st="0" end="0"/>
                                            </p:txEl>
                                          </p:spTgt>
                                        </p:tgtEl>
                                        <p:attrNameLst>
                                          <p:attrName>fill.type</p:attrName>
                                        </p:attrNameLst>
                                      </p:cBhvr>
                                      <p:to>
                                        <p:strVal val="solid"/>
                                      </p:to>
                                    </p:set>
                                    <p:set>
                                      <p:cBhvr>
                                        <p:cTn id="9" dur="250" autoRev="1" fill="remove"/>
                                        <p:tgtEl>
                                          <p:spTgt spid="6">
                                            <p:txEl>
                                              <p:pRg st="0" end="0"/>
                                            </p:txEl>
                                          </p:spTgt>
                                        </p:tgtEl>
                                        <p:attrNameLst>
                                          <p:attrName>fill.on</p:attrName>
                                        </p:attrNameLst>
                                      </p:cBhvr>
                                      <p:to>
                                        <p:strVal val="true"/>
                                      </p:to>
                                    </p:set>
                                  </p:childTnLst>
                                </p:cTn>
                              </p:par>
                              <p:par>
                                <p:cTn id="10" presetID="8" presetClass="emph" presetSubtype="0" repeatCount="indefinite" fill="hold" grpId="0" nodeType="withEffect">
                                  <p:stCondLst>
                                    <p:cond delay="0"/>
                                  </p:stCondLst>
                                  <p:childTnLst>
                                    <p:animRot by="21600000">
                                      <p:cBhvr>
                                        <p:cTn id="11" dur="1500" fill="hold"/>
                                        <p:tgtEl>
                                          <p:spTgt spid="9"/>
                                        </p:tgtEl>
                                        <p:attrNameLst>
                                          <p:attrName>r</p:attrName>
                                        </p:attrNameLst>
                                      </p:cBhvr>
                                    </p:animRot>
                                  </p:childTnLst>
                                </p:cTn>
                              </p:par>
                              <p:par>
                                <p:cTn id="12" presetID="8" presetClass="emph" presetSubtype="0" repeatCount="indefinite" fill="hold" grpId="0" nodeType="withEffect">
                                  <p:stCondLst>
                                    <p:cond delay="0"/>
                                  </p:stCondLst>
                                  <p:childTnLst>
                                    <p:animRot by="-21600000">
                                      <p:cBhvr>
                                        <p:cTn id="13" dur="1000" fill="hold"/>
                                        <p:tgtEl>
                                          <p:spTgt spid="10"/>
                                        </p:tgtEl>
                                        <p:attrNameLst>
                                          <p:attrName>r</p:attrName>
                                        </p:attrNameLst>
                                      </p:cBhvr>
                                    </p:animRot>
                                  </p:childTnLst>
                                </p:cTn>
                              </p:par>
                              <p:par>
                                <p:cTn id="14" presetID="26" presetClass="emph" presetSubtype="0" repeatCount="indefinite" fill="hold" nodeType="withEffect">
                                  <p:stCondLst>
                                    <p:cond delay="0"/>
                                  </p:stCondLst>
                                  <p:endCondLst>
                                    <p:cond evt="onNext" delay="0">
                                      <p:tgtEl>
                                        <p:sldTgt/>
                                      </p:tgtEl>
                                    </p:cond>
                                  </p:endCondLst>
                                  <p:childTnLst>
                                    <p:animEffect transition="out" filter="fade">
                                      <p:cBhvr>
                                        <p:cTn id="15" dur="500" tmFilter="0, 0; .2, .5; .8, .5; 1, 0"/>
                                        <p:tgtEl>
                                          <p:spTgt spid="12"/>
                                        </p:tgtEl>
                                      </p:cBhvr>
                                    </p:animEffect>
                                    <p:animScale>
                                      <p:cBhvr>
                                        <p:cTn id="16"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10" name="Image 8">
            <a:extLst>
              <a:ext uri="{FF2B5EF4-FFF2-40B4-BE49-F238E27FC236}">
                <a16:creationId xmlns:a16="http://schemas.microsoft.com/office/drawing/2014/main" id="{97CD8F81-65EE-49DB-8B67-992CCE9619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549" t="7237" r="17368" b="37898"/>
          <a:stretch/>
        </p:blipFill>
        <p:spPr>
          <a:xfrm>
            <a:off x="0" y="2713220"/>
            <a:ext cx="6041069" cy="4143949"/>
          </a:xfrm>
          <a:prstGeom prst="rect">
            <a:avLst/>
          </a:prstGeom>
        </p:spPr>
      </p:pic>
      <p:sp>
        <p:nvSpPr>
          <p:cNvPr id="6" name="ZoneTexte 5"/>
          <p:cNvSpPr txBox="1"/>
          <p:nvPr/>
        </p:nvSpPr>
        <p:spPr>
          <a:xfrm>
            <a:off x="42930" y="1074784"/>
            <a:ext cx="6074535" cy="2954655"/>
          </a:xfrm>
          <a:prstGeom prst="rect">
            <a:avLst/>
          </a:prstGeom>
          <a:noFill/>
        </p:spPr>
        <p:txBody>
          <a:bodyPr wrap="square" rtlCol="0">
            <a:spAutoFit/>
          </a:bodyPr>
          <a:lstStyle/>
          <a:p>
            <a:r>
              <a:rPr lang="fr-FR" sz="6000" dirty="0">
                <a:solidFill>
                  <a:srgbClr val="FFFF00"/>
                </a:solidFill>
                <a:latin typeface="Algerian" panose="04020705040A02060702" pitchFamily="82" charset="0"/>
              </a:rPr>
              <a:t>CHAPTER SIX</a:t>
            </a:r>
          </a:p>
          <a:p>
            <a:endParaRPr lang="fr-FR" sz="6000" dirty="0">
              <a:solidFill>
                <a:schemeClr val="bg1"/>
              </a:solidFill>
              <a:latin typeface="Algerian" panose="04020705040A02060702" pitchFamily="82" charset="0"/>
            </a:endParaRPr>
          </a:p>
          <a:p>
            <a:pPr algn="ctr"/>
            <a:r>
              <a:rPr lang="fr-FR" sz="6600" b="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rPr>
              <a:t>Abdelhaqq</a:t>
            </a:r>
            <a:endParaRPr lang="en-GB" sz="6600" b="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endParaRPr>
          </a:p>
        </p:txBody>
      </p:sp>
      <p:sp>
        <p:nvSpPr>
          <p:cNvPr id="8" name="ZoneTexte 7"/>
          <p:cNvSpPr txBox="1"/>
          <p:nvPr/>
        </p:nvSpPr>
        <p:spPr>
          <a:xfrm>
            <a:off x="6396908" y="456247"/>
            <a:ext cx="2692501" cy="5940088"/>
          </a:xfrm>
          <a:prstGeom prst="rect">
            <a:avLst/>
          </a:prstGeom>
          <a:noFill/>
        </p:spPr>
        <p:txBody>
          <a:bodyPr wrap="square" rtlCol="0">
            <a:spAutoFit/>
          </a:bodyPr>
          <a:lstStyle/>
          <a:p>
            <a:pPr algn="ctr"/>
            <a:r>
              <a:rPr lang="en-GB" sz="2000" b="1" dirty="0"/>
              <a:t>Abu Khalid</a:t>
            </a:r>
            <a:r>
              <a:rPr lang="fr-FR" sz="2000" b="1" dirty="0"/>
              <a:t>’</a:t>
            </a:r>
            <a:r>
              <a:rPr lang="en-GB" sz="2000" b="1" dirty="0"/>
              <a:t>s story (1)</a:t>
            </a:r>
          </a:p>
          <a:p>
            <a:pPr algn="ctr"/>
            <a:r>
              <a:rPr lang="en-GB" sz="2000" b="1" dirty="0"/>
              <a:t>   </a:t>
            </a:r>
            <a:r>
              <a:rPr lang="en-GB" sz="2000" dirty="0"/>
              <a:t>Many years ago, </a:t>
            </a:r>
            <a:r>
              <a:rPr lang="en-GB" sz="2000" i="1" dirty="0"/>
              <a:t>said old Abu Khalid, </a:t>
            </a:r>
            <a:r>
              <a:rPr lang="en-GB" sz="2000" dirty="0"/>
              <a:t>there was a young man whose name was Abdelhaqq. His home was in Haradh. His family owned some gardens and trees there. He was from </a:t>
            </a:r>
          </a:p>
          <a:p>
            <a:pPr algn="ctr"/>
            <a:r>
              <a:rPr lang="en-GB" sz="2000" dirty="0"/>
              <a:t>a good family, but like many young men, </a:t>
            </a:r>
          </a:p>
          <a:p>
            <a:pPr algn="ctr"/>
            <a:r>
              <a:rPr lang="en-GB" sz="2000" dirty="0"/>
              <a:t>he sometimes laughed at the old people and</a:t>
            </a:r>
          </a:p>
          <a:p>
            <a:pPr algn="ctr"/>
            <a:r>
              <a:rPr lang="en-GB" sz="2000" dirty="0"/>
              <a:t> their ways.</a:t>
            </a:r>
          </a:p>
          <a:p>
            <a:pPr algn="ctr"/>
            <a:r>
              <a:rPr lang="en-GB" sz="2000" i="1" dirty="0"/>
              <a:t>Abu Khalid looked across the fire at Saood and the boys, and he smiled sweetly.</a:t>
            </a:r>
          </a:p>
        </p:txBody>
      </p:sp>
      <p:pic>
        <p:nvPicPr>
          <p:cNvPr id="9" name="Image 8"/>
          <p:cNvPicPr>
            <a:picLocks noChangeAspect="1"/>
          </p:cNvPicPr>
          <p:nvPr/>
        </p:nvPicPr>
        <p:blipFill rotWithShape="1">
          <a:blip r:embed="rId4">
            <a:extLst>
              <a:ext uri="{28A0092B-C50C-407E-A947-70E740481C1C}">
                <a14:useLocalDpi xmlns:a14="http://schemas.microsoft.com/office/drawing/2010/main" val="0"/>
              </a:ext>
            </a:extLst>
          </a:blip>
          <a:srcRect l="15064" t="7761" r="29746" b="8458"/>
          <a:stretch/>
        </p:blipFill>
        <p:spPr>
          <a:xfrm>
            <a:off x="9199889" y="650627"/>
            <a:ext cx="2838734" cy="5745708"/>
          </a:xfrm>
          <a:prstGeom prst="rect">
            <a:avLst/>
          </a:prstGeom>
        </p:spPr>
      </p:pic>
    </p:spTree>
    <p:extLst>
      <p:ext uri="{BB962C8B-B14F-4D97-AF65-F5344CB8AC3E}">
        <p14:creationId xmlns:p14="http://schemas.microsoft.com/office/powerpoint/2010/main" val="3179075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2930" y="192248"/>
            <a:ext cx="5513695" cy="5940088"/>
          </a:xfrm>
          <a:prstGeom prst="rect">
            <a:avLst/>
          </a:prstGeom>
          <a:noFill/>
        </p:spPr>
        <p:txBody>
          <a:bodyPr wrap="square" rtlCol="0">
            <a:spAutoFit/>
          </a:bodyPr>
          <a:lstStyle/>
          <a:p>
            <a:pPr algn="ctr"/>
            <a:endParaRPr lang="en-GB" sz="2000" dirty="0"/>
          </a:p>
          <a:p>
            <a:pPr algn="ctr"/>
            <a:r>
              <a:rPr lang="en-GB" sz="2000" dirty="0"/>
              <a:t>His name was </a:t>
            </a:r>
            <a:r>
              <a:rPr lang="en-GB" sz="2000" i="1" dirty="0"/>
              <a:t>Abdelhaqq, repeated the old man. </a:t>
            </a:r>
          </a:p>
          <a:p>
            <a:pPr algn="ctr"/>
            <a:r>
              <a:rPr lang="en-GB" sz="2000" dirty="0"/>
              <a:t>He was not married, but he was old enough to </a:t>
            </a:r>
          </a:p>
          <a:p>
            <a:pPr algn="ctr"/>
            <a:r>
              <a:rPr lang="en-GB" sz="2000" dirty="0"/>
              <a:t>do so. He was a young man who wanted the pleasure of life but not the problems. He used to watch the girls of Haradh when they were</a:t>
            </a:r>
          </a:p>
          <a:p>
            <a:pPr algn="ctr"/>
            <a:r>
              <a:rPr lang="en-GB" sz="2000" dirty="0"/>
              <a:t> carrying water to their homes, and sometimes</a:t>
            </a:r>
          </a:p>
          <a:p>
            <a:pPr algn="ctr"/>
            <a:r>
              <a:rPr lang="en-GB" sz="2000" dirty="0"/>
              <a:t> he shouted to them. </a:t>
            </a:r>
          </a:p>
          <a:p>
            <a:pPr algn="ctr"/>
            <a:r>
              <a:rPr lang="en-GB" sz="2000" dirty="0"/>
              <a:t>His father was a good man, and a good Muslim too, but Abdelhaqq was rude.</a:t>
            </a:r>
          </a:p>
          <a:p>
            <a:pPr algn="ctr"/>
            <a:r>
              <a:rPr lang="en-GB" sz="2000" dirty="0"/>
              <a:t>One day, this Abdelhaqq was waiting near </a:t>
            </a:r>
          </a:p>
          <a:p>
            <a:pPr algn="ctr"/>
            <a:r>
              <a:rPr lang="en-GB" sz="2000" dirty="0"/>
              <a:t>the well when one of the girls came to get water.  She </a:t>
            </a:r>
            <a:r>
              <a:rPr lang="en-GB" sz="2000" dirty="0" err="1"/>
              <a:t>didn</a:t>
            </a:r>
            <a:r>
              <a:rPr lang="fr-FR" sz="2000" dirty="0"/>
              <a:t>’</a:t>
            </a:r>
            <a:r>
              <a:rPr lang="en-GB" sz="2000" dirty="0"/>
              <a:t>t answer him when he spoke to her.  </a:t>
            </a:r>
          </a:p>
          <a:p>
            <a:pPr algn="ctr"/>
            <a:r>
              <a:rPr lang="en-GB" sz="2000" dirty="0"/>
              <a:t>He became angry and shouted at her and hit her.  </a:t>
            </a:r>
          </a:p>
          <a:p>
            <a:pPr algn="ctr"/>
            <a:r>
              <a:rPr lang="en-GB" sz="2000" dirty="0"/>
              <a:t>The girl was afraid, of course, and went back </a:t>
            </a:r>
          </a:p>
          <a:p>
            <a:pPr algn="ctr"/>
            <a:r>
              <a:rPr lang="en-GB" sz="2000" dirty="0"/>
              <a:t>home without water. She told her father about that.  The father got furious. He was ready to kill the young man.  However, her mother</a:t>
            </a:r>
            <a:r>
              <a:rPr lang="fr-FR" sz="2000" dirty="0"/>
              <a:t>’</a:t>
            </a:r>
            <a:r>
              <a:rPr lang="en-GB" sz="2000" dirty="0"/>
              <a:t>s advice </a:t>
            </a:r>
          </a:p>
          <a:p>
            <a:pPr algn="ctr"/>
            <a:r>
              <a:rPr lang="en-GB" sz="2000" dirty="0"/>
              <a:t>was to speak to the Sheikh. It was good advice. </a:t>
            </a:r>
          </a:p>
        </p:txBody>
      </p:sp>
      <p:sp>
        <p:nvSpPr>
          <p:cNvPr id="8" name="ZoneTexte 7"/>
          <p:cNvSpPr txBox="1"/>
          <p:nvPr/>
        </p:nvSpPr>
        <p:spPr>
          <a:xfrm>
            <a:off x="6330880" y="455137"/>
            <a:ext cx="5404513" cy="5078313"/>
          </a:xfrm>
          <a:prstGeom prst="rect">
            <a:avLst/>
          </a:prstGeom>
          <a:noFill/>
        </p:spPr>
        <p:txBody>
          <a:bodyPr wrap="square" rtlCol="0">
            <a:spAutoFit/>
          </a:bodyPr>
          <a:lstStyle/>
          <a:p>
            <a:pPr algn="ctr"/>
            <a:r>
              <a:rPr lang="en-GB" dirty="0"/>
              <a:t>   The Sheikh listened carefully to the story. He then </a:t>
            </a:r>
          </a:p>
          <a:p>
            <a:pPr algn="ctr"/>
            <a:r>
              <a:rPr lang="en-GB" dirty="0"/>
              <a:t>told Abdelhaqq to leave Haradh. He </a:t>
            </a:r>
            <a:r>
              <a:rPr lang="en-GB" dirty="0" err="1"/>
              <a:t>mustn</a:t>
            </a:r>
            <a:r>
              <a:rPr lang="fr-FR" dirty="0"/>
              <a:t>’</a:t>
            </a:r>
            <a:r>
              <a:rPr lang="en-GB" dirty="0"/>
              <a:t>t</a:t>
            </a:r>
          </a:p>
          <a:p>
            <a:pPr algn="ctr"/>
            <a:r>
              <a:rPr lang="en-GB" dirty="0"/>
              <a:t> return for one year.</a:t>
            </a:r>
          </a:p>
          <a:p>
            <a:pPr algn="ctr"/>
            <a:r>
              <a:rPr lang="en-GB" dirty="0"/>
              <a:t>At the end of the year, when he comes back, </a:t>
            </a:r>
          </a:p>
          <a:p>
            <a:pPr algn="ctr"/>
            <a:r>
              <a:rPr lang="en-GB" dirty="0"/>
              <a:t>he must bring with him the answer to  a question.</a:t>
            </a:r>
          </a:p>
          <a:p>
            <a:pPr algn="ctr"/>
            <a:r>
              <a:rPr lang="en-GB" dirty="0"/>
              <a:t>  “ What is the question?” asked Abdelhaqq.</a:t>
            </a:r>
          </a:p>
          <a:p>
            <a:pPr algn="ctr"/>
            <a:r>
              <a:rPr lang="en-GB" dirty="0"/>
              <a:t>  “ What is the most valuable thing in the world?” replied the Sheikh. “ You must bring me the right answer to this question. If you don</a:t>
            </a:r>
            <a:r>
              <a:rPr lang="fr-FR" dirty="0"/>
              <a:t>’</a:t>
            </a:r>
            <a:r>
              <a:rPr lang="en-GB" dirty="0"/>
              <a:t>t, you will die</a:t>
            </a:r>
          </a:p>
          <a:p>
            <a:pPr algn="ctr"/>
            <a:r>
              <a:rPr lang="en-GB" dirty="0"/>
              <a:t> like an animal.”</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24151" t="7959" r="24424" b="16780"/>
          <a:stretch/>
        </p:blipFill>
        <p:spPr>
          <a:xfrm>
            <a:off x="6394375" y="3334544"/>
            <a:ext cx="5683893" cy="3061791"/>
          </a:xfrm>
          <a:prstGeom prst="rect">
            <a:avLst/>
          </a:prstGeom>
        </p:spPr>
      </p:pic>
    </p:spTree>
    <p:extLst>
      <p:ext uri="{BB962C8B-B14F-4D97-AF65-F5344CB8AC3E}">
        <p14:creationId xmlns:p14="http://schemas.microsoft.com/office/powerpoint/2010/main" val="3991639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95902" y="485073"/>
            <a:ext cx="5157844" cy="1477328"/>
          </a:xfrm>
          <a:prstGeom prst="rect">
            <a:avLst/>
          </a:prstGeom>
          <a:noFill/>
        </p:spPr>
        <p:txBody>
          <a:bodyPr wrap="square" rtlCol="0">
            <a:spAutoFit/>
          </a:bodyPr>
          <a:lstStyle/>
          <a:p>
            <a:pPr algn="ctr"/>
            <a:r>
              <a:rPr lang="en-GB" dirty="0" err="1"/>
              <a:t>Abdelhaqq</a:t>
            </a:r>
            <a:r>
              <a:rPr lang="en-GB" dirty="0"/>
              <a:t> had to leave his home then. So, he </a:t>
            </a:r>
          </a:p>
          <a:p>
            <a:pPr algn="ctr"/>
            <a:r>
              <a:rPr lang="en-GB" dirty="0"/>
              <a:t>got ready to travel, said good-bye to his family, </a:t>
            </a:r>
          </a:p>
          <a:p>
            <a:pPr algn="ctr"/>
            <a:r>
              <a:rPr lang="en-GB" dirty="0"/>
              <a:t>and set out.</a:t>
            </a:r>
          </a:p>
          <a:p>
            <a:pPr algn="ctr"/>
            <a:r>
              <a:rPr lang="en-GB" dirty="0"/>
              <a:t>His mother cried, of course,</a:t>
            </a:r>
          </a:p>
          <a:p>
            <a:pPr algn="ctr"/>
            <a:r>
              <a:rPr lang="en-GB" dirty="0"/>
              <a:t> and his father was sad.</a:t>
            </a:r>
          </a:p>
        </p:txBody>
      </p:sp>
      <p:sp>
        <p:nvSpPr>
          <p:cNvPr id="8" name="ZoneTexte 7"/>
          <p:cNvSpPr txBox="1"/>
          <p:nvPr/>
        </p:nvSpPr>
        <p:spPr>
          <a:xfrm>
            <a:off x="352887" y="1997839"/>
            <a:ext cx="5513695" cy="4204356"/>
          </a:xfrm>
          <a:prstGeom prst="rect">
            <a:avLst/>
          </a:prstGeom>
          <a:noFill/>
        </p:spPr>
        <p:txBody>
          <a:bodyPr wrap="square" rtlCol="0">
            <a:spAutoFit/>
          </a:bodyPr>
          <a:lstStyle/>
          <a:p>
            <a:pPr>
              <a:lnSpc>
                <a:spcPct val="150000"/>
              </a:lnSpc>
            </a:pPr>
            <a:r>
              <a:rPr lang="en-GB" dirty="0"/>
              <a:t>Abdelhaqq went first to Kuwait, then visited Basrah and followed the river up to Baghdad, and even went as far as Mosul in the north, then he returned south.</a:t>
            </a:r>
          </a:p>
          <a:p>
            <a:pPr>
              <a:lnSpc>
                <a:spcPct val="150000"/>
              </a:lnSpc>
            </a:pPr>
            <a:r>
              <a:rPr lang="en-GB" dirty="0"/>
              <a:t>He had wasted a great deal of money, but he had not learnt much. But, he had begun to think about the question that he had to answer or die.</a:t>
            </a:r>
          </a:p>
          <a:p>
            <a:pPr>
              <a:lnSpc>
                <a:spcPct val="150000"/>
              </a:lnSpc>
            </a:pPr>
            <a:r>
              <a:rPr lang="en-GB" dirty="0"/>
              <a:t>Sometimes, he had asked people. He received many different answers.</a:t>
            </a:r>
          </a:p>
          <a:p>
            <a:pPr>
              <a:lnSpc>
                <a:spcPct val="150000"/>
              </a:lnSpc>
            </a:pPr>
            <a:r>
              <a:rPr lang="en-GB" dirty="0"/>
              <a:t>Some answered that it is gold. Others said money. Some said land. Others said camels.</a:t>
            </a:r>
          </a:p>
        </p:txBody>
      </p:sp>
      <p:sp>
        <p:nvSpPr>
          <p:cNvPr id="9" name="ZoneTexte 8"/>
          <p:cNvSpPr txBox="1"/>
          <p:nvPr/>
        </p:nvSpPr>
        <p:spPr>
          <a:xfrm>
            <a:off x="6247406" y="226953"/>
            <a:ext cx="5500047" cy="5866350"/>
          </a:xfrm>
          <a:prstGeom prst="rect">
            <a:avLst/>
          </a:prstGeom>
          <a:noFill/>
        </p:spPr>
        <p:txBody>
          <a:bodyPr wrap="square" rtlCol="0">
            <a:spAutoFit/>
          </a:bodyPr>
          <a:lstStyle/>
          <a:p>
            <a:pPr algn="ctr">
              <a:lnSpc>
                <a:spcPct val="150000"/>
              </a:lnSpc>
            </a:pPr>
            <a:r>
              <a:rPr lang="en-GB" dirty="0"/>
              <a:t>One man said, “ You will find the answer to that </a:t>
            </a:r>
          </a:p>
          <a:p>
            <a:pPr algn="ctr">
              <a:lnSpc>
                <a:spcPct val="150000"/>
              </a:lnSpc>
            </a:pPr>
            <a:r>
              <a:rPr lang="en-GB" dirty="0"/>
              <a:t>question by asking a wise man in the village called Teewi. His name is Omar Abdullah. Teewi is twenty days</a:t>
            </a:r>
          </a:p>
          <a:p>
            <a:pPr algn="ctr">
              <a:lnSpc>
                <a:spcPct val="150000"/>
              </a:lnSpc>
            </a:pPr>
            <a:r>
              <a:rPr lang="en-GB" dirty="0"/>
              <a:t> journey across the Great Sands, so you must have a Beduin to guide you, and you must have good camels.”</a:t>
            </a:r>
          </a:p>
          <a:p>
            <a:pPr algn="ctr">
              <a:lnSpc>
                <a:spcPct val="150000"/>
              </a:lnSpc>
            </a:pPr>
            <a:endParaRPr lang="en-GB" dirty="0"/>
          </a:p>
          <a:p>
            <a:pPr algn="ctr">
              <a:lnSpc>
                <a:spcPct val="150000"/>
              </a:lnSpc>
            </a:pPr>
            <a:r>
              <a:rPr lang="en-GB" dirty="0"/>
              <a:t>   Abdelhaqq decided to go to Teewi. He bought</a:t>
            </a:r>
          </a:p>
          <a:p>
            <a:pPr algn="ctr">
              <a:lnSpc>
                <a:spcPct val="150000"/>
              </a:lnSpc>
            </a:pPr>
            <a:r>
              <a:rPr lang="en-GB" dirty="0"/>
              <a:t> three good camels and asked a Beduin guide </a:t>
            </a:r>
          </a:p>
          <a:p>
            <a:pPr algn="ctr">
              <a:lnSpc>
                <a:spcPct val="150000"/>
              </a:lnSpc>
            </a:pPr>
            <a:r>
              <a:rPr lang="en-GB" dirty="0"/>
              <a:t>to travel with him.</a:t>
            </a:r>
          </a:p>
          <a:p>
            <a:pPr algn="ctr">
              <a:lnSpc>
                <a:spcPct val="150000"/>
              </a:lnSpc>
            </a:pPr>
            <a:r>
              <a:rPr lang="en-GB" dirty="0"/>
              <a:t>His guide, Rashid, had visited Teewi two or </a:t>
            </a:r>
          </a:p>
          <a:p>
            <a:pPr algn="ctr">
              <a:lnSpc>
                <a:spcPct val="150000"/>
              </a:lnSpc>
            </a:pPr>
            <a:r>
              <a:rPr lang="en-GB" dirty="0"/>
              <a:t>three years before. He said he knew the way. </a:t>
            </a:r>
          </a:p>
          <a:p>
            <a:pPr algn="ctr">
              <a:lnSpc>
                <a:spcPct val="150000"/>
              </a:lnSpc>
            </a:pPr>
            <a:r>
              <a:rPr lang="en-GB" dirty="0"/>
              <a:t>A journey of twenty days across the Great Sands</a:t>
            </a:r>
          </a:p>
          <a:p>
            <a:pPr algn="ctr">
              <a:lnSpc>
                <a:spcPct val="150000"/>
              </a:lnSpc>
            </a:pPr>
            <a:r>
              <a:rPr lang="en-GB" dirty="0"/>
              <a:t> is very dangerous, but the two men loaded</a:t>
            </a:r>
          </a:p>
          <a:p>
            <a:pPr algn="ctr">
              <a:lnSpc>
                <a:spcPct val="150000"/>
              </a:lnSpc>
            </a:pPr>
            <a:r>
              <a:rPr lang="en-GB" dirty="0"/>
              <a:t>  the camels and set out.</a:t>
            </a:r>
          </a:p>
        </p:txBody>
      </p:sp>
    </p:spTree>
    <p:extLst>
      <p:ext uri="{BB962C8B-B14F-4D97-AF65-F5344CB8AC3E}">
        <p14:creationId xmlns:p14="http://schemas.microsoft.com/office/powerpoint/2010/main" val="1813537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20936"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pic>
        <p:nvPicPr>
          <p:cNvPr id="3" name="Picture 2">
            <a:extLst>
              <a:ext uri="{FF2B5EF4-FFF2-40B4-BE49-F238E27FC236}">
                <a16:creationId xmlns:a16="http://schemas.microsoft.com/office/drawing/2014/main" id="{E050073A-FD11-4C10-993E-8C1AEB882FA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2790906"/>
            <a:ext cx="6092174" cy="4093429"/>
          </a:xfrm>
          <a:prstGeom prst="rect">
            <a:avLst/>
          </a:prstGeom>
        </p:spPr>
      </p:pic>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8" name="Image 7"/>
          <p:cNvPicPr>
            <a:picLocks noChangeAspect="1"/>
          </p:cNvPicPr>
          <p:nvPr/>
        </p:nvPicPr>
        <p:blipFill rotWithShape="1">
          <a:blip r:embed="rId5" cstate="print">
            <a:extLst>
              <a:ext uri="{28A0092B-C50C-407E-A947-70E740481C1C}">
                <a14:useLocalDpi xmlns:a14="http://schemas.microsoft.com/office/drawing/2010/main" val="0"/>
              </a:ext>
            </a:extLst>
          </a:blip>
          <a:srcRect l="37178" t="12543" r="21167" b="17262"/>
          <a:stretch/>
        </p:blipFill>
        <p:spPr>
          <a:xfrm>
            <a:off x="6430976" y="115910"/>
            <a:ext cx="5549114" cy="2864653"/>
          </a:xfrm>
          <a:prstGeom prst="rect">
            <a:avLst/>
          </a:prstGeom>
        </p:spPr>
      </p:pic>
      <p:sp>
        <p:nvSpPr>
          <p:cNvPr id="6" name="ZoneTexte 5"/>
          <p:cNvSpPr txBox="1"/>
          <p:nvPr/>
        </p:nvSpPr>
        <p:spPr>
          <a:xfrm>
            <a:off x="51329" y="895290"/>
            <a:ext cx="6074535" cy="6093976"/>
          </a:xfrm>
          <a:prstGeom prst="rect">
            <a:avLst/>
          </a:prstGeom>
          <a:noFill/>
        </p:spPr>
        <p:txBody>
          <a:bodyPr wrap="square" rtlCol="0">
            <a:spAutoFit/>
          </a:bodyPr>
          <a:lstStyle/>
          <a:p>
            <a:r>
              <a:rPr lang="fr-FR" sz="6000" dirty="0">
                <a:latin typeface="Algerian" panose="04020705040A02060702" pitchFamily="82" charset="0"/>
              </a:rPr>
              <a:t>CHAPTER SEVEN</a:t>
            </a:r>
          </a:p>
          <a:p>
            <a:endParaRPr lang="fr-FR" sz="6000" dirty="0">
              <a:solidFill>
                <a:schemeClr val="bg1"/>
              </a:solidFill>
              <a:latin typeface="Algerian" panose="04020705040A02060702" pitchFamily="82" charset="0"/>
            </a:endParaRPr>
          </a:p>
          <a:p>
            <a:pPr algn="ctr"/>
            <a:endPar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a:p>
            <a:pPr algn="ctr"/>
            <a:endPar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a:p>
            <a:pPr algn="ctr"/>
            <a:endPar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a:p>
            <a:pPr algn="ctr"/>
            <a:r>
              <a:rPr lang="fr-FR" sz="5400" b="1" dirty="0" err="1">
                <a:solidFill>
                  <a:srgbClr val="C00000"/>
                </a:solidFill>
                <a:effectLst>
                  <a:outerShdw blurRad="38100" dist="38100" dir="2700000" algn="tl">
                    <a:srgbClr val="000000">
                      <a:alpha val="43137"/>
                    </a:srgbClr>
                  </a:outerShdw>
                </a:effectLst>
                <a:latin typeface="Lucida Handwriting" panose="03010101010101010101" pitchFamily="66" charset="0"/>
              </a:rPr>
              <a:t>Two</a:t>
            </a:r>
            <a:r>
              <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rPr>
              <a:t> </a:t>
            </a:r>
          </a:p>
          <a:p>
            <a:pPr algn="ctr"/>
            <a:r>
              <a:rPr lang="fr-FR" sz="5400" b="1" dirty="0" err="1">
                <a:solidFill>
                  <a:srgbClr val="C00000"/>
                </a:solidFill>
                <a:effectLst>
                  <a:outerShdw blurRad="38100" dist="38100" dir="2700000" algn="tl">
                    <a:srgbClr val="000000">
                      <a:alpha val="43137"/>
                    </a:srgbClr>
                  </a:outerShdw>
                </a:effectLst>
                <a:latin typeface="Lucida Handwriting" panose="03010101010101010101" pitchFamily="66" charset="0"/>
              </a:rPr>
              <a:t>Foolish</a:t>
            </a:r>
            <a:r>
              <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rPr>
              <a:t> Men</a:t>
            </a:r>
            <a:endParaRPr lang="en-GB" sz="5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p:txBody>
      </p:sp>
      <p:sp>
        <p:nvSpPr>
          <p:cNvPr id="9" name="ZoneTexte 8"/>
          <p:cNvSpPr txBox="1"/>
          <p:nvPr/>
        </p:nvSpPr>
        <p:spPr>
          <a:xfrm>
            <a:off x="6557867" y="3006900"/>
            <a:ext cx="5295331" cy="4093428"/>
          </a:xfrm>
          <a:prstGeom prst="rect">
            <a:avLst/>
          </a:prstGeom>
          <a:noFill/>
        </p:spPr>
        <p:txBody>
          <a:bodyPr wrap="square" rtlCol="0">
            <a:spAutoFit/>
          </a:bodyPr>
          <a:lstStyle/>
          <a:p>
            <a:r>
              <a:rPr lang="en-GB" sz="2000" b="1" dirty="0">
                <a:latin typeface="Bradley Hand ITC" panose="03070402050302030203" pitchFamily="66" charset="0"/>
              </a:rPr>
              <a:t>For a few days, they had no trouble. The camels were healthy and the weather was good – no sandstorms. </a:t>
            </a:r>
          </a:p>
          <a:p>
            <a:r>
              <a:rPr lang="en-GB" sz="2000" b="1" dirty="0">
                <a:latin typeface="Bradley Hand ITC" panose="03070402050302030203" pitchFamily="66" charset="0"/>
              </a:rPr>
              <a:t>The men enjoyed the desert life, and Rashid found the way without difficulty. </a:t>
            </a:r>
          </a:p>
          <a:p>
            <a:r>
              <a:rPr lang="en-GB" sz="2000" b="1" dirty="0">
                <a:latin typeface="Bradley Hand ITC" panose="03070402050302030203" pitchFamily="66" charset="0"/>
              </a:rPr>
              <a:t>But now I must tell you that </a:t>
            </a:r>
            <a:r>
              <a:rPr lang="en-GB" sz="2000" b="1" dirty="0" err="1">
                <a:latin typeface="Bradley Hand ITC" panose="03070402050302030203" pitchFamily="66" charset="0"/>
              </a:rPr>
              <a:t>Abdelhaqq</a:t>
            </a:r>
            <a:r>
              <a:rPr lang="en-GB" sz="2000" b="1" dirty="0">
                <a:latin typeface="Bradley Hand ITC" panose="03070402050302030203" pitchFamily="66" charset="0"/>
              </a:rPr>
              <a:t> had brought with him a bottle of alcohol. On the seventh day of the journey, he drank some of this alcohol as he was riding. He offered the bottle to Rashid. At first, Rashid refused to drink, but </a:t>
            </a:r>
            <a:r>
              <a:rPr lang="en-GB" sz="2000" b="1" dirty="0" err="1">
                <a:latin typeface="Bradley Hand ITC" panose="03070402050302030203" pitchFamily="66" charset="0"/>
              </a:rPr>
              <a:t>Abdelhaqq</a:t>
            </a:r>
            <a:r>
              <a:rPr lang="en-GB" sz="2000" b="1" dirty="0">
                <a:latin typeface="Bradley Hand ITC" panose="03070402050302030203" pitchFamily="66" charset="0"/>
              </a:rPr>
              <a:t> laughed at him, and soon the bottle was empty. </a:t>
            </a:r>
          </a:p>
          <a:p>
            <a:endParaRPr lang="en-GB" sz="2000" b="1" dirty="0">
              <a:latin typeface="Bradley Hand ITC" panose="03070402050302030203" pitchFamily="66" charset="0"/>
            </a:endParaRPr>
          </a:p>
        </p:txBody>
      </p:sp>
    </p:spTree>
    <p:extLst>
      <p:ext uri="{BB962C8B-B14F-4D97-AF65-F5344CB8AC3E}">
        <p14:creationId xmlns:p14="http://schemas.microsoft.com/office/powerpoint/2010/main" val="3774283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41194" y="368490"/>
            <a:ext cx="5445457" cy="6863417"/>
          </a:xfrm>
          <a:prstGeom prst="rect">
            <a:avLst/>
          </a:prstGeom>
          <a:noFill/>
        </p:spPr>
        <p:txBody>
          <a:bodyPr wrap="square" rtlCol="0">
            <a:spAutoFit/>
          </a:bodyPr>
          <a:lstStyle/>
          <a:p>
            <a:pPr algn="ctr"/>
            <a:r>
              <a:rPr lang="en-GB" sz="2000" b="1" dirty="0">
                <a:latin typeface="Bradley Hand ITC" panose="03070402050302030203" pitchFamily="66" charset="0"/>
              </a:rPr>
              <a:t>Just before sunset, both men almost fell down from their camels. They lay on the sand like dead men. The camels stood for a time, looked </a:t>
            </a:r>
          </a:p>
          <a:p>
            <a:pPr algn="ctr"/>
            <a:r>
              <a:rPr lang="en-GB" sz="2000" b="1" dirty="0">
                <a:latin typeface="Bradley Hand ITC" panose="03070402050302030203" pitchFamily="66" charset="0"/>
              </a:rPr>
              <a:t>at the two foolish men, and then they left.</a:t>
            </a:r>
          </a:p>
          <a:p>
            <a:pPr algn="ctr"/>
            <a:r>
              <a:rPr lang="en-GB" sz="2000" b="1" dirty="0">
                <a:latin typeface="Bradley Hand ITC" panose="03070402050302030203" pitchFamily="66" charset="0"/>
              </a:rPr>
              <a:t>The men woke up early the next morning and found out that the camels had gone. They quarrelled and shouted at each other. But that did not bring the camels back. So, they had</a:t>
            </a:r>
          </a:p>
          <a:p>
            <a:pPr algn="ctr"/>
            <a:r>
              <a:rPr lang="en-GB" sz="2000" b="1" dirty="0">
                <a:latin typeface="Bradley Hand ITC" panose="03070402050302030203" pitchFamily="66" charset="0"/>
              </a:rPr>
              <a:t> to start walking. They had neither </a:t>
            </a:r>
          </a:p>
          <a:p>
            <a:pPr algn="ctr"/>
            <a:r>
              <a:rPr lang="en-GB" sz="2000" b="1" dirty="0">
                <a:latin typeface="Bradley Hand ITC" panose="03070402050302030203" pitchFamily="66" charset="0"/>
              </a:rPr>
              <a:t>food nor water. </a:t>
            </a:r>
          </a:p>
          <a:p>
            <a:pPr algn="ctr"/>
            <a:endParaRPr lang="en-GB" sz="2000" b="1" dirty="0">
              <a:latin typeface="Bradley Hand ITC" panose="03070402050302030203" pitchFamily="66" charset="0"/>
            </a:endParaRPr>
          </a:p>
          <a:p>
            <a:pPr algn="ctr"/>
            <a:r>
              <a:rPr lang="en-GB" sz="2000" b="1" dirty="0">
                <a:latin typeface="Bradley Hand ITC" panose="03070402050302030203" pitchFamily="66" charset="0"/>
              </a:rPr>
              <a:t>“ You can understand their difficulties,” </a:t>
            </a:r>
          </a:p>
          <a:p>
            <a:pPr algn="ctr"/>
            <a:r>
              <a:rPr lang="en-GB" sz="2000" b="1" dirty="0">
                <a:latin typeface="Bradley Hand ITC" panose="03070402050302030203" pitchFamily="66" charset="0"/>
              </a:rPr>
              <a:t>said Abu Khalid, looking at the fire </a:t>
            </a:r>
          </a:p>
          <a:p>
            <a:pPr algn="ctr"/>
            <a:r>
              <a:rPr lang="en-GB" sz="2000" b="1" dirty="0">
                <a:latin typeface="Bradley Hand ITC" panose="03070402050302030203" pitchFamily="66" charset="0"/>
              </a:rPr>
              <a:t>and at </a:t>
            </a:r>
            <a:r>
              <a:rPr lang="en-GB" sz="2000" b="1" dirty="0" err="1">
                <a:latin typeface="Bradley Hand ITC" panose="03070402050302030203" pitchFamily="66" charset="0"/>
              </a:rPr>
              <a:t>Saood</a:t>
            </a:r>
            <a:r>
              <a:rPr lang="en-GB" sz="2000" b="1" dirty="0">
                <a:latin typeface="Bradley Hand ITC" panose="03070402050302030203" pitchFamily="66" charset="0"/>
              </a:rPr>
              <a:t> and the boys.</a:t>
            </a:r>
          </a:p>
          <a:p>
            <a:pPr algn="ctr"/>
            <a:r>
              <a:rPr lang="en-GB" sz="2000" b="1" dirty="0">
                <a:latin typeface="Bradley Hand ITC" panose="03070402050302030203" pitchFamily="66" charset="0"/>
              </a:rPr>
              <a:t>They walked like men in a dream, until Rashid could not go on. That night, he lay down for the last time, and before morning life had left his body. So, </a:t>
            </a:r>
            <a:r>
              <a:rPr lang="en-GB" sz="2000" b="1" dirty="0" err="1">
                <a:latin typeface="Bradley Hand ITC" panose="03070402050302030203" pitchFamily="66" charset="0"/>
              </a:rPr>
              <a:t>Abdelhaqq</a:t>
            </a:r>
            <a:r>
              <a:rPr lang="en-GB" sz="2000" b="1" dirty="0">
                <a:latin typeface="Bradley Hand ITC" panose="03070402050302030203" pitchFamily="66" charset="0"/>
              </a:rPr>
              <a:t> went on alone. </a:t>
            </a:r>
          </a:p>
          <a:p>
            <a:pPr algn="ctr"/>
            <a:r>
              <a:rPr lang="en-GB" sz="2000" b="1" dirty="0">
                <a:latin typeface="Bradley Hand ITC" panose="03070402050302030203" pitchFamily="66" charset="0"/>
              </a:rPr>
              <a:t>He was young and strong, but his need </a:t>
            </a:r>
          </a:p>
          <a:p>
            <a:pPr algn="ctr"/>
            <a:r>
              <a:rPr lang="en-GB" sz="2000" b="1" dirty="0">
                <a:latin typeface="Bradley Hand ITC" panose="03070402050302030203" pitchFamily="66" charset="0"/>
              </a:rPr>
              <a:t>of water was so great.</a:t>
            </a:r>
          </a:p>
          <a:p>
            <a:pPr algn="ctr"/>
            <a:endParaRPr lang="en-GB" sz="2000" b="1" dirty="0">
              <a:latin typeface="Bradley Hand ITC" panose="03070402050302030203" pitchFamily="66" charset="0"/>
            </a:endParaRPr>
          </a:p>
          <a:p>
            <a:pPr algn="ctr"/>
            <a:endParaRPr lang="en-GB" sz="2000" dirty="0"/>
          </a:p>
        </p:txBody>
      </p:sp>
      <p:sp>
        <p:nvSpPr>
          <p:cNvPr id="8" name="ZoneTexte 7"/>
          <p:cNvSpPr txBox="1"/>
          <p:nvPr/>
        </p:nvSpPr>
        <p:spPr>
          <a:xfrm>
            <a:off x="6349141" y="368490"/>
            <a:ext cx="5568287" cy="1323439"/>
          </a:xfrm>
          <a:prstGeom prst="rect">
            <a:avLst/>
          </a:prstGeom>
          <a:noFill/>
        </p:spPr>
        <p:txBody>
          <a:bodyPr wrap="square" rtlCol="0">
            <a:spAutoFit/>
          </a:bodyPr>
          <a:lstStyle/>
          <a:p>
            <a:pPr algn="ctr"/>
            <a:r>
              <a:rPr lang="en-GB" sz="2000" b="1" dirty="0">
                <a:latin typeface="Bradley Hand ITC" panose="03070402050302030203" pitchFamily="66" charset="0"/>
              </a:rPr>
              <a:t>A few hours later, he dropped to the sand and </a:t>
            </a:r>
          </a:p>
          <a:p>
            <a:pPr algn="ctr"/>
            <a:r>
              <a:rPr lang="en-GB" sz="2000" b="1" dirty="0">
                <a:latin typeface="Bradley Hand ITC" panose="03070402050302030203" pitchFamily="66" charset="0"/>
              </a:rPr>
              <a:t>went on his knees like an animal. Soon, he </a:t>
            </a:r>
          </a:p>
          <a:p>
            <a:pPr algn="ctr"/>
            <a:r>
              <a:rPr lang="en-GB" sz="2000" b="1" dirty="0">
                <a:latin typeface="Bradley Hand ITC" panose="03070402050302030203" pitchFamily="66" charset="0"/>
              </a:rPr>
              <a:t>could not stand up.</a:t>
            </a:r>
          </a:p>
          <a:p>
            <a:endParaRPr lang="en-GB" sz="2000" b="1" dirty="0">
              <a:latin typeface="Bradley Hand ITC" panose="03070402050302030203" pitchFamily="66" charset="0"/>
            </a:endParaRP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29987" t="14956" r="23474" b="13403"/>
          <a:stretch/>
        </p:blipFill>
        <p:spPr>
          <a:xfrm>
            <a:off x="6630889" y="1304346"/>
            <a:ext cx="4775436" cy="2538484"/>
          </a:xfrm>
          <a:prstGeom prst="rect">
            <a:avLst/>
          </a:prstGeom>
        </p:spPr>
      </p:pic>
      <p:sp>
        <p:nvSpPr>
          <p:cNvPr id="10" name="ZoneTexte 9"/>
          <p:cNvSpPr txBox="1"/>
          <p:nvPr/>
        </p:nvSpPr>
        <p:spPr>
          <a:xfrm>
            <a:off x="6415729" y="3903260"/>
            <a:ext cx="5403232" cy="2862322"/>
          </a:xfrm>
          <a:prstGeom prst="rect">
            <a:avLst/>
          </a:prstGeom>
          <a:noFill/>
        </p:spPr>
        <p:txBody>
          <a:bodyPr wrap="square" rtlCol="0">
            <a:spAutoFit/>
          </a:bodyPr>
          <a:lstStyle/>
          <a:p>
            <a:pPr algn="ctr"/>
            <a:r>
              <a:rPr lang="en-GB" sz="2000" b="1" dirty="0">
                <a:latin typeface="Bradley Hand ITC" panose="03070402050302030203" pitchFamily="66" charset="0"/>
              </a:rPr>
              <a:t>A few hours later, some </a:t>
            </a:r>
            <a:r>
              <a:rPr lang="en-GB" sz="2000" b="1" dirty="0" err="1">
                <a:latin typeface="Bradley Hand ITC" panose="03070402050302030203" pitchFamily="66" charset="0"/>
              </a:rPr>
              <a:t>Beduin</a:t>
            </a:r>
            <a:r>
              <a:rPr lang="en-GB" sz="2000" b="1" dirty="0">
                <a:latin typeface="Bradley Hand ITC" panose="03070402050302030203" pitchFamily="66" charset="0"/>
              </a:rPr>
              <a:t>, who were </a:t>
            </a:r>
          </a:p>
          <a:p>
            <a:pPr algn="ctr"/>
            <a:r>
              <a:rPr lang="en-GB" sz="2000" b="1" dirty="0">
                <a:latin typeface="Bradley Hand ITC" panose="03070402050302030203" pitchFamily="66" charset="0"/>
              </a:rPr>
              <a:t>going to </a:t>
            </a:r>
            <a:r>
              <a:rPr lang="en-GB" sz="2000" b="1" dirty="0" err="1">
                <a:latin typeface="Bradley Hand ITC" panose="03070402050302030203" pitchFamily="66" charset="0"/>
              </a:rPr>
              <a:t>Teewi</a:t>
            </a:r>
            <a:r>
              <a:rPr lang="en-GB" sz="2000" b="1" dirty="0">
                <a:latin typeface="Bradley Hand ITC" panose="03070402050302030203" pitchFamily="66" charset="0"/>
              </a:rPr>
              <a:t>, found him – just as we found you. They carried him with them to </a:t>
            </a:r>
            <a:r>
              <a:rPr lang="en-GB" sz="2000" b="1" dirty="0" err="1">
                <a:latin typeface="Bradley Hand ITC" panose="03070402050302030203" pitchFamily="66" charset="0"/>
              </a:rPr>
              <a:t>Teewi</a:t>
            </a:r>
            <a:r>
              <a:rPr lang="en-GB" sz="2000" b="1" dirty="0">
                <a:latin typeface="Bradley Hand ITC" panose="03070402050302030203" pitchFamily="66" charset="0"/>
              </a:rPr>
              <a:t>.  </a:t>
            </a:r>
          </a:p>
          <a:p>
            <a:pPr algn="ctr"/>
            <a:r>
              <a:rPr lang="en-GB" sz="2000" b="1" dirty="0">
                <a:latin typeface="Bradley Hand ITC" panose="03070402050302030203" pitchFamily="66" charset="0"/>
              </a:rPr>
              <a:t>He was so close to dying that, during the </a:t>
            </a:r>
          </a:p>
          <a:p>
            <a:pPr algn="ctr"/>
            <a:r>
              <a:rPr lang="en-GB" sz="2000" b="1" dirty="0">
                <a:latin typeface="Bradley Hand ITC" panose="03070402050302030203" pitchFamily="66" charset="0"/>
              </a:rPr>
              <a:t>eleven days of the journey, he did not open</a:t>
            </a:r>
          </a:p>
          <a:p>
            <a:pPr algn="ctr"/>
            <a:r>
              <a:rPr lang="en-GB" sz="2000" b="1" dirty="0">
                <a:latin typeface="Bradley Hand ITC" panose="03070402050302030203" pitchFamily="66" charset="0"/>
              </a:rPr>
              <a:t> his eyes or speak. Not even once! He was</a:t>
            </a:r>
          </a:p>
          <a:p>
            <a:pPr algn="ctr"/>
            <a:r>
              <a:rPr lang="en-GB" sz="2000" b="1" dirty="0">
                <a:latin typeface="Bradley Hand ITC" panose="03070402050302030203" pitchFamily="66" charset="0"/>
              </a:rPr>
              <a:t> just like a dead man.</a:t>
            </a:r>
          </a:p>
          <a:p>
            <a:pPr algn="ctr"/>
            <a:r>
              <a:rPr lang="en-GB" sz="2000" b="1" dirty="0">
                <a:latin typeface="Bradley Hand ITC" panose="03070402050302030203" pitchFamily="66" charset="0"/>
              </a:rPr>
              <a:t>The </a:t>
            </a:r>
            <a:r>
              <a:rPr lang="en-GB" sz="2000" b="1" dirty="0" err="1">
                <a:latin typeface="Bradley Hand ITC" panose="03070402050302030203" pitchFamily="66" charset="0"/>
              </a:rPr>
              <a:t>Beduin</a:t>
            </a:r>
            <a:r>
              <a:rPr lang="en-GB" sz="2000" b="1" dirty="0">
                <a:latin typeface="Bradley Hand ITC" panose="03070402050302030203" pitchFamily="66" charset="0"/>
              </a:rPr>
              <a:t> took him to the home of </a:t>
            </a:r>
          </a:p>
          <a:p>
            <a:pPr algn="ctr"/>
            <a:r>
              <a:rPr lang="en-GB" sz="2000" b="1" dirty="0">
                <a:latin typeface="Bradley Hand ITC" panose="03070402050302030203" pitchFamily="66" charset="0"/>
              </a:rPr>
              <a:t>Omar Abdullah – the wise man of the village.</a:t>
            </a:r>
          </a:p>
        </p:txBody>
      </p:sp>
    </p:spTree>
    <p:extLst>
      <p:ext uri="{BB962C8B-B14F-4D97-AF65-F5344CB8AC3E}">
        <p14:creationId xmlns:p14="http://schemas.microsoft.com/office/powerpoint/2010/main" val="3506205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40031" y="218364"/>
            <a:ext cx="5677468" cy="6370975"/>
          </a:xfrm>
          <a:prstGeom prst="rect">
            <a:avLst/>
          </a:prstGeom>
          <a:noFill/>
        </p:spPr>
        <p:txBody>
          <a:bodyPr wrap="square" rtlCol="0">
            <a:spAutoFit/>
          </a:bodyPr>
          <a:lstStyle/>
          <a:p>
            <a:pPr algn="ctr"/>
            <a:r>
              <a:rPr lang="en-GB" sz="2400" b="1" dirty="0">
                <a:latin typeface="Bradley Hand ITC" panose="03070402050302030203" pitchFamily="66" charset="0"/>
              </a:rPr>
              <a:t>Omar looked after him. His house was </a:t>
            </a:r>
          </a:p>
          <a:p>
            <a:pPr algn="ctr"/>
            <a:r>
              <a:rPr lang="en-GB" sz="2400" b="1" dirty="0">
                <a:latin typeface="Bradley Hand ITC" panose="03070402050302030203" pitchFamily="66" charset="0"/>
              </a:rPr>
              <a:t>very close to some water in a place </a:t>
            </a:r>
          </a:p>
          <a:p>
            <a:pPr algn="ctr"/>
            <a:r>
              <a:rPr lang="en-GB" sz="2400" b="1" dirty="0">
                <a:latin typeface="Bradley Hand ITC" panose="03070402050302030203" pitchFamily="66" charset="0"/>
              </a:rPr>
              <a:t>where beautiful trees grew. </a:t>
            </a:r>
          </a:p>
          <a:p>
            <a:pPr algn="ctr"/>
            <a:r>
              <a:rPr lang="en-GB" sz="2400" b="1" dirty="0">
                <a:latin typeface="Bradley Hand ITC" panose="03070402050302030203" pitchFamily="66" charset="0"/>
              </a:rPr>
              <a:t>Each day, Omar carried </a:t>
            </a:r>
            <a:r>
              <a:rPr lang="en-GB" sz="2400" b="1" dirty="0" err="1">
                <a:latin typeface="Bradley Hand ITC" panose="03070402050302030203" pitchFamily="66" charset="0"/>
              </a:rPr>
              <a:t>Abdelhaqq</a:t>
            </a:r>
            <a:r>
              <a:rPr lang="en-GB" sz="2400" b="1" dirty="0">
                <a:latin typeface="Bradley Hand ITC" panose="03070402050302030203" pitchFamily="66" charset="0"/>
              </a:rPr>
              <a:t> </a:t>
            </a:r>
          </a:p>
          <a:p>
            <a:pPr algn="ctr"/>
            <a:r>
              <a:rPr lang="en-GB" sz="2400" b="1" dirty="0">
                <a:latin typeface="Bradley Hand ITC" panose="03070402050302030203" pitchFamily="66" charset="0"/>
              </a:rPr>
              <a:t>out of the house and put him down</a:t>
            </a:r>
          </a:p>
          <a:p>
            <a:pPr algn="ctr"/>
            <a:r>
              <a:rPr lang="en-GB" sz="2400" b="1" dirty="0">
                <a:latin typeface="Bradley Hand ITC" panose="03070402050302030203" pitchFamily="66" charset="0"/>
              </a:rPr>
              <a:t> by the water under the trees.</a:t>
            </a:r>
          </a:p>
          <a:p>
            <a:pPr algn="ctr"/>
            <a:r>
              <a:rPr lang="en-GB" sz="2400" b="1" dirty="0">
                <a:latin typeface="Bradley Hand ITC" panose="03070402050302030203" pitchFamily="66" charset="0"/>
              </a:rPr>
              <a:t>I think it was on the fifth day that </a:t>
            </a:r>
            <a:r>
              <a:rPr lang="en-GB" sz="2400" b="1" dirty="0" err="1">
                <a:latin typeface="Bradley Hand ITC" panose="03070402050302030203" pitchFamily="66" charset="0"/>
              </a:rPr>
              <a:t>Abdelhaqq</a:t>
            </a:r>
            <a:r>
              <a:rPr lang="en-GB" sz="2400" b="1" dirty="0">
                <a:latin typeface="Bradley Hand ITC" panose="03070402050302030203" pitchFamily="66" charset="0"/>
              </a:rPr>
              <a:t> opened his eyes for the</a:t>
            </a:r>
          </a:p>
          <a:p>
            <a:pPr algn="ctr"/>
            <a:r>
              <a:rPr lang="en-GB" sz="2400" b="1" dirty="0">
                <a:latin typeface="Bradley Hand ITC" panose="03070402050302030203" pitchFamily="66" charset="0"/>
              </a:rPr>
              <a:t> first time. Above him were the green</a:t>
            </a:r>
          </a:p>
          <a:p>
            <a:pPr algn="ctr"/>
            <a:r>
              <a:rPr lang="en-GB" sz="2400" b="1" dirty="0">
                <a:latin typeface="Bradley Hand ITC" panose="03070402050302030203" pitchFamily="66" charset="0"/>
              </a:rPr>
              <a:t> leaves of the beautiful trees, and through the leaves he could see the blue sky. </a:t>
            </a:r>
          </a:p>
          <a:p>
            <a:pPr algn="ctr"/>
            <a:r>
              <a:rPr lang="en-GB" sz="2400" b="1" dirty="0">
                <a:latin typeface="Bradley Hand ITC" panose="03070402050302030203" pitchFamily="66" charset="0"/>
              </a:rPr>
              <a:t>He listened. Somewhere near him a bird sang sweetly, and he could hear the most wonderful sound in the world – the sound of moving water. For a long time, he lay and listened, and then, painfully, he turned his body and looked. </a:t>
            </a:r>
          </a:p>
        </p:txBody>
      </p:sp>
      <p:sp>
        <p:nvSpPr>
          <p:cNvPr id="8" name="ZoneTexte 7"/>
          <p:cNvSpPr txBox="1"/>
          <p:nvPr/>
        </p:nvSpPr>
        <p:spPr>
          <a:xfrm>
            <a:off x="6352641" y="218364"/>
            <a:ext cx="5796462" cy="2677656"/>
          </a:xfrm>
          <a:prstGeom prst="rect">
            <a:avLst/>
          </a:prstGeom>
          <a:noFill/>
        </p:spPr>
        <p:txBody>
          <a:bodyPr wrap="square" rtlCol="0">
            <a:spAutoFit/>
          </a:bodyPr>
          <a:lstStyle/>
          <a:p>
            <a:pPr algn="ctr"/>
            <a:r>
              <a:rPr lang="en-GB" sz="2400" b="1" dirty="0">
                <a:latin typeface="Bradley Hand ITC" panose="03070402050302030203" pitchFamily="66" charset="0"/>
              </a:rPr>
              <a:t>He saw the beautiful clear water, and</a:t>
            </a:r>
          </a:p>
          <a:p>
            <a:pPr algn="ctr"/>
            <a:r>
              <a:rPr lang="en-GB" sz="2400" b="1" dirty="0">
                <a:latin typeface="Bradley Hand ITC" panose="03070402050302030203" pitchFamily="66" charset="0"/>
              </a:rPr>
              <a:t> in the water the smallest fish he</a:t>
            </a:r>
          </a:p>
          <a:p>
            <a:pPr algn="ctr"/>
            <a:r>
              <a:rPr lang="en-GB" sz="2400" b="1" dirty="0">
                <a:latin typeface="Bradley Hand ITC" panose="03070402050302030203" pitchFamily="66" charset="0"/>
              </a:rPr>
              <a:t> had ever </a:t>
            </a:r>
            <a:r>
              <a:rPr lang="en-GB" sz="2400" b="1" dirty="0" err="1">
                <a:latin typeface="Bradley Hand ITC" panose="03070402050302030203" pitchFamily="66" charset="0"/>
              </a:rPr>
              <a:t>seen.He</a:t>
            </a:r>
            <a:r>
              <a:rPr lang="en-GB" sz="2400" b="1" dirty="0">
                <a:latin typeface="Bradley Hand ITC" panose="03070402050302030203" pitchFamily="66" charset="0"/>
              </a:rPr>
              <a:t> watched the fish </a:t>
            </a:r>
          </a:p>
          <a:p>
            <a:pPr algn="ctr"/>
            <a:r>
              <a:rPr lang="en-GB" sz="2400" b="1" dirty="0">
                <a:latin typeface="Bradley Hand ITC" panose="03070402050302030203" pitchFamily="66" charset="0"/>
              </a:rPr>
              <a:t>as they played, and then he took water in his hand and </a:t>
            </a:r>
            <a:r>
              <a:rPr lang="en-GB" sz="2400" b="1" dirty="0" err="1">
                <a:latin typeface="Bradley Hand ITC" panose="03070402050302030203" pitchFamily="66" charset="0"/>
              </a:rPr>
              <a:t>drank.It</a:t>
            </a:r>
            <a:r>
              <a:rPr lang="en-GB" sz="2400" b="1" dirty="0">
                <a:latin typeface="Bradley Hand ITC" panose="03070402050302030203" pitchFamily="66" charset="0"/>
              </a:rPr>
              <a:t> was the sweetest water he had ever tasted. He drank deeply and then lay down again and rested.</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35549" t="7237" r="17368" b="22810"/>
          <a:stretch/>
        </p:blipFill>
        <p:spPr>
          <a:xfrm>
            <a:off x="6352641" y="2896020"/>
            <a:ext cx="5602798" cy="3608548"/>
          </a:xfrm>
          <a:prstGeom prst="rect">
            <a:avLst/>
          </a:prstGeom>
        </p:spPr>
      </p:pic>
    </p:spTree>
    <p:extLst>
      <p:ext uri="{BB962C8B-B14F-4D97-AF65-F5344CB8AC3E}">
        <p14:creationId xmlns:p14="http://schemas.microsoft.com/office/powerpoint/2010/main" val="176021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pic>
        <p:nvPicPr>
          <p:cNvPr id="9" name="Image 8">
            <a:extLst>
              <a:ext uri="{FF2B5EF4-FFF2-40B4-BE49-F238E27FC236}">
                <a16:creationId xmlns:a16="http://schemas.microsoft.com/office/drawing/2014/main" id="{41AA2B67-211E-4141-BAE1-05CD32B058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816" t="20504" r="52277" b="18504"/>
          <a:stretch/>
        </p:blipFill>
        <p:spPr>
          <a:xfrm>
            <a:off x="1272998" y="4675278"/>
            <a:ext cx="3641851" cy="2163178"/>
          </a:xfrm>
          <a:prstGeom prst="rect">
            <a:avLst/>
          </a:prstGeom>
        </p:spPr>
      </p:pic>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10447" y="1211262"/>
            <a:ext cx="6074535" cy="3970318"/>
          </a:xfrm>
          <a:prstGeom prst="rect">
            <a:avLst/>
          </a:prstGeom>
          <a:noFill/>
        </p:spPr>
        <p:txBody>
          <a:bodyPr wrap="square" rtlCol="0">
            <a:spAutoFit/>
          </a:bodyPr>
          <a:lstStyle/>
          <a:p>
            <a:r>
              <a:rPr lang="fr-FR" sz="6000" dirty="0">
                <a:solidFill>
                  <a:srgbClr val="FFFF00"/>
                </a:solidFill>
                <a:latin typeface="Algerian" panose="04020705040A02060702" pitchFamily="82" charset="0"/>
              </a:rPr>
              <a:t>CHAPTER EIGHT</a:t>
            </a:r>
          </a:p>
          <a:p>
            <a:endParaRPr lang="fr-FR" sz="6000" dirty="0">
              <a:solidFill>
                <a:schemeClr val="bg1"/>
              </a:solidFill>
              <a:latin typeface="Algerian" panose="04020705040A02060702" pitchFamily="82" charset="0"/>
            </a:endParaRPr>
          </a:p>
          <a:p>
            <a:pPr algn="ctr"/>
            <a:r>
              <a:rPr lang="fr-FR" sz="6600" b="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rPr>
              <a:t>Omar Abdullah</a:t>
            </a:r>
            <a:endParaRPr lang="en-GB" sz="6600" b="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endParaRPr>
          </a:p>
        </p:txBody>
      </p:sp>
      <p:sp>
        <p:nvSpPr>
          <p:cNvPr id="8" name="ZoneTexte 7"/>
          <p:cNvSpPr txBox="1"/>
          <p:nvPr/>
        </p:nvSpPr>
        <p:spPr>
          <a:xfrm>
            <a:off x="6187847" y="313899"/>
            <a:ext cx="5794888" cy="6370975"/>
          </a:xfrm>
          <a:prstGeom prst="rect">
            <a:avLst/>
          </a:prstGeom>
          <a:noFill/>
        </p:spPr>
        <p:txBody>
          <a:bodyPr wrap="square" rtlCol="0">
            <a:spAutoFit/>
          </a:bodyPr>
          <a:lstStyle/>
          <a:p>
            <a:pPr algn="ctr"/>
            <a:r>
              <a:rPr lang="en-GB" sz="2400" dirty="0">
                <a:latin typeface="Monotype Corsiva" panose="03010101010201010101" pitchFamily="66" charset="0"/>
              </a:rPr>
              <a:t>When Omar came to see </a:t>
            </a:r>
            <a:r>
              <a:rPr lang="en-GB" sz="2400" dirty="0" err="1">
                <a:latin typeface="Monotype Corsiva" panose="03010101010201010101" pitchFamily="66" charset="0"/>
              </a:rPr>
              <a:t>Abdelhaqq</a:t>
            </a:r>
            <a:r>
              <a:rPr lang="en-GB" sz="2400" dirty="0">
                <a:latin typeface="Monotype Corsiva" panose="03010101010201010101" pitchFamily="66" charset="0"/>
              </a:rPr>
              <a:t> later in the day, he found him sitting by the water and </a:t>
            </a:r>
          </a:p>
          <a:p>
            <a:pPr algn="ctr"/>
            <a:r>
              <a:rPr lang="en-GB" sz="2400" dirty="0">
                <a:latin typeface="Monotype Corsiva" panose="03010101010201010101" pitchFamily="66" charset="0"/>
              </a:rPr>
              <a:t>still looking at it.</a:t>
            </a:r>
          </a:p>
          <a:p>
            <a:pPr algn="ctr"/>
            <a:r>
              <a:rPr lang="en-GB" sz="2400" dirty="0">
                <a:latin typeface="Monotype Corsiva" panose="03010101010201010101" pitchFamily="66" charset="0"/>
              </a:rPr>
              <a:t>Omar said, “ </a:t>
            </a:r>
            <a:r>
              <a:rPr lang="en-GB" sz="2400" dirty="0" err="1">
                <a:latin typeface="Monotype Corsiva" panose="03010101010201010101" pitchFamily="66" charset="0"/>
              </a:rPr>
              <a:t>Assalam</a:t>
            </a:r>
            <a:r>
              <a:rPr lang="en-GB" sz="2400" dirty="0">
                <a:latin typeface="Monotype Corsiva" panose="03010101010201010101" pitchFamily="66" charset="0"/>
              </a:rPr>
              <a:t> </a:t>
            </a:r>
            <a:r>
              <a:rPr lang="en-GB" sz="2400" dirty="0" err="1">
                <a:latin typeface="Monotype Corsiva" panose="03010101010201010101" pitchFamily="66" charset="0"/>
              </a:rPr>
              <a:t>aleikum</a:t>
            </a:r>
            <a:r>
              <a:rPr lang="en-GB" sz="2400" dirty="0">
                <a:latin typeface="Monotype Corsiva" panose="03010101010201010101" pitchFamily="66" charset="0"/>
              </a:rPr>
              <a:t>,” and then sat down beside him. He did not speak again until </a:t>
            </a:r>
            <a:r>
              <a:rPr lang="en-GB" sz="2400" dirty="0" err="1">
                <a:latin typeface="Monotype Corsiva" panose="03010101010201010101" pitchFamily="66" charset="0"/>
              </a:rPr>
              <a:t>Abdelhaqq</a:t>
            </a:r>
            <a:r>
              <a:rPr lang="en-GB" sz="2400" dirty="0">
                <a:latin typeface="Monotype Corsiva" panose="03010101010201010101" pitchFamily="66" charset="0"/>
              </a:rPr>
              <a:t> looked at him. Then he said, </a:t>
            </a:r>
          </a:p>
          <a:p>
            <a:pPr algn="ctr"/>
            <a:r>
              <a:rPr lang="en-GB" sz="2400" dirty="0">
                <a:latin typeface="Monotype Corsiva" panose="03010101010201010101" pitchFamily="66" charset="0"/>
              </a:rPr>
              <a:t>“ Do you feel better now?” </a:t>
            </a:r>
          </a:p>
          <a:p>
            <a:pPr algn="ctr"/>
            <a:r>
              <a:rPr lang="en-GB" sz="2400" dirty="0">
                <a:latin typeface="Monotype Corsiva" panose="03010101010201010101" pitchFamily="66" charset="0"/>
              </a:rPr>
              <a:t>“ Is this Heaven?” said </a:t>
            </a:r>
            <a:r>
              <a:rPr lang="en-GB" sz="2400" dirty="0" err="1">
                <a:latin typeface="Monotype Corsiva" panose="03010101010201010101" pitchFamily="66" charset="0"/>
              </a:rPr>
              <a:t>Abdelhaqq</a:t>
            </a:r>
            <a:r>
              <a:rPr lang="en-GB" sz="2400" dirty="0">
                <a:latin typeface="Monotype Corsiva" panose="03010101010201010101" pitchFamily="66" charset="0"/>
              </a:rPr>
              <a:t>.</a:t>
            </a:r>
          </a:p>
          <a:p>
            <a:pPr algn="ctr"/>
            <a:r>
              <a:rPr lang="en-GB" sz="2400" dirty="0">
                <a:latin typeface="Monotype Corsiva" panose="03010101010201010101" pitchFamily="66" charset="0"/>
              </a:rPr>
              <a:t>Omar smiled and said : “ If there is a heaven on Earth, perhaps this is it.”</a:t>
            </a:r>
          </a:p>
          <a:p>
            <a:pPr algn="ctr"/>
            <a:r>
              <a:rPr lang="en-GB" sz="2400" dirty="0" err="1">
                <a:latin typeface="Monotype Corsiva" panose="03010101010201010101" pitchFamily="66" charset="0"/>
              </a:rPr>
              <a:t>Abdelhaqq</a:t>
            </a:r>
            <a:r>
              <a:rPr lang="en-GB" sz="2400" dirty="0">
                <a:latin typeface="Monotype Corsiva" panose="03010101010201010101" pitchFamily="66" charset="0"/>
              </a:rPr>
              <a:t> thought.“ Then I</a:t>
            </a:r>
            <a:r>
              <a:rPr lang="fr-FR" sz="2400" dirty="0">
                <a:latin typeface="Monotype Corsiva" panose="03010101010201010101" pitchFamily="66" charset="0"/>
              </a:rPr>
              <a:t>’</a:t>
            </a:r>
            <a:r>
              <a:rPr lang="en-GB" sz="2400" dirty="0">
                <a:latin typeface="Monotype Corsiva" panose="03010101010201010101" pitchFamily="66" charset="0"/>
              </a:rPr>
              <a:t>m not dead?” he asked. “ No, my boy, you are not dead. You are alive. Thanks Allah. You can thank the </a:t>
            </a:r>
            <a:r>
              <a:rPr lang="en-GB" sz="2400" dirty="0" err="1">
                <a:latin typeface="Monotype Corsiva" panose="03010101010201010101" pitchFamily="66" charset="0"/>
              </a:rPr>
              <a:t>Beduin</a:t>
            </a:r>
            <a:r>
              <a:rPr lang="en-GB" sz="2400" dirty="0">
                <a:latin typeface="Monotype Corsiva" panose="03010101010201010101" pitchFamily="66" charset="0"/>
              </a:rPr>
              <a:t> too, because they found you and brought you here.”</a:t>
            </a:r>
          </a:p>
          <a:p>
            <a:pPr algn="ctr"/>
            <a:r>
              <a:rPr lang="en-GB" sz="2400" dirty="0">
                <a:latin typeface="Monotype Corsiva" panose="03010101010201010101" pitchFamily="66" charset="0"/>
              </a:rPr>
              <a:t>“ So, I am not in Heaven, and I </a:t>
            </a:r>
            <a:r>
              <a:rPr lang="en-GB" sz="2400" dirty="0" err="1">
                <a:latin typeface="Monotype Corsiva" panose="03010101010201010101" pitchFamily="66" charset="0"/>
              </a:rPr>
              <a:t>didn</a:t>
            </a:r>
            <a:r>
              <a:rPr lang="fr-FR" sz="2400" dirty="0">
                <a:latin typeface="Monotype Corsiva" panose="03010101010201010101" pitchFamily="66" charset="0"/>
              </a:rPr>
              <a:t>’</a:t>
            </a:r>
            <a:r>
              <a:rPr lang="en-GB" sz="2400" dirty="0">
                <a:latin typeface="Monotype Corsiva" panose="03010101010201010101" pitchFamily="66" charset="0"/>
              </a:rPr>
              <a:t>t die like </a:t>
            </a:r>
          </a:p>
          <a:p>
            <a:pPr algn="ctr"/>
            <a:r>
              <a:rPr lang="en-GB" sz="2400" dirty="0">
                <a:latin typeface="Monotype Corsiva" panose="03010101010201010101" pitchFamily="66" charset="0"/>
              </a:rPr>
              <a:t>an animal,” said </a:t>
            </a:r>
            <a:r>
              <a:rPr lang="en-GB" sz="2400" dirty="0" err="1">
                <a:latin typeface="Monotype Corsiva" panose="03010101010201010101" pitchFamily="66" charset="0"/>
              </a:rPr>
              <a:t>Abdelhaqq</a:t>
            </a:r>
            <a:r>
              <a:rPr lang="en-GB" sz="2400" dirty="0">
                <a:latin typeface="Monotype Corsiva" panose="03010101010201010101" pitchFamily="66" charset="0"/>
              </a:rPr>
              <a:t>.</a:t>
            </a:r>
          </a:p>
          <a:p>
            <a:pPr algn="ctr"/>
            <a:r>
              <a:rPr lang="en-GB" sz="2400" dirty="0">
                <a:latin typeface="Monotype Corsiva" panose="03010101010201010101" pitchFamily="66" charset="0"/>
              </a:rPr>
              <a:t>“ Why do you say that?” asked Omar.</a:t>
            </a:r>
          </a:p>
        </p:txBody>
      </p:sp>
    </p:spTree>
    <p:extLst>
      <p:ext uri="{BB962C8B-B14F-4D97-AF65-F5344CB8AC3E}">
        <p14:creationId xmlns:p14="http://schemas.microsoft.com/office/powerpoint/2010/main" val="3049123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3773" y="300251"/>
            <a:ext cx="5704764" cy="5847755"/>
          </a:xfrm>
          <a:prstGeom prst="rect">
            <a:avLst/>
          </a:prstGeom>
          <a:noFill/>
        </p:spPr>
        <p:txBody>
          <a:bodyPr wrap="square" rtlCol="0">
            <a:spAutoFit/>
          </a:bodyPr>
          <a:lstStyle/>
          <a:p>
            <a:r>
              <a:rPr lang="en-GB" sz="2200" dirty="0">
                <a:latin typeface="Monotype Corsiva" panose="03010101010201010101" pitchFamily="66" charset="0"/>
              </a:rPr>
              <a:t>Then </a:t>
            </a:r>
            <a:r>
              <a:rPr lang="en-GB" sz="2200" dirty="0" err="1">
                <a:latin typeface="Monotype Corsiva" panose="03010101010201010101" pitchFamily="66" charset="0"/>
              </a:rPr>
              <a:t>Abdelhaqq</a:t>
            </a:r>
            <a:r>
              <a:rPr lang="en-GB" sz="2200" dirty="0">
                <a:latin typeface="Monotype Corsiva" panose="03010101010201010101" pitchFamily="66" charset="0"/>
              </a:rPr>
              <a:t> told Omar about searching for the right answer to the question about the most valuable thing in the world.</a:t>
            </a:r>
          </a:p>
          <a:p>
            <a:r>
              <a:rPr lang="en-GB" sz="2200" dirty="0">
                <a:latin typeface="Monotype Corsiva" panose="03010101010201010101" pitchFamily="66" charset="0"/>
              </a:rPr>
              <a:t>Omar listened quietly to the whole story and then said, “ I am Omar Abdullah, and this village is </a:t>
            </a:r>
            <a:r>
              <a:rPr lang="en-GB" sz="2200" dirty="0" err="1">
                <a:latin typeface="Monotype Corsiva" panose="03010101010201010101" pitchFamily="66" charset="0"/>
              </a:rPr>
              <a:t>Teewi</a:t>
            </a:r>
            <a:r>
              <a:rPr lang="en-GB" sz="2200" dirty="0">
                <a:latin typeface="Monotype Corsiva" panose="03010101010201010101" pitchFamily="66" charset="0"/>
              </a:rPr>
              <a:t>, and I think I am the man you wanted to meet.”</a:t>
            </a:r>
          </a:p>
          <a:p>
            <a:r>
              <a:rPr lang="en-GB" sz="2200" dirty="0">
                <a:latin typeface="Monotype Corsiva" panose="03010101010201010101" pitchFamily="66" charset="0"/>
              </a:rPr>
              <a:t>“ Tell me then, “ said </a:t>
            </a:r>
            <a:r>
              <a:rPr lang="en-GB" sz="2200" dirty="0" err="1">
                <a:latin typeface="Monotype Corsiva" panose="03010101010201010101" pitchFamily="66" charset="0"/>
              </a:rPr>
              <a:t>Abdelhaqq</a:t>
            </a:r>
            <a:r>
              <a:rPr lang="en-GB" sz="2200" dirty="0">
                <a:latin typeface="Monotype Corsiva" panose="03010101010201010101" pitchFamily="66" charset="0"/>
              </a:rPr>
              <a:t>, “ what is the right answer?”</a:t>
            </a:r>
          </a:p>
          <a:p>
            <a:r>
              <a:rPr lang="en-GB" sz="2200" dirty="0">
                <a:latin typeface="Monotype Corsiva" panose="03010101010201010101" pitchFamily="66" charset="0"/>
              </a:rPr>
              <a:t>Omar laughed and said, “ Don</a:t>
            </a:r>
            <a:r>
              <a:rPr lang="fr-FR" sz="2200" dirty="0">
                <a:latin typeface="Monotype Corsiva" panose="03010101010201010101" pitchFamily="66" charset="0"/>
              </a:rPr>
              <a:t>’</a:t>
            </a:r>
            <a:r>
              <a:rPr lang="en-GB" sz="2200" dirty="0">
                <a:latin typeface="Monotype Corsiva" panose="03010101010201010101" pitchFamily="66" charset="0"/>
              </a:rPr>
              <a:t>t be in such  a hurry, my boy. The question won</a:t>
            </a:r>
            <a:r>
              <a:rPr lang="fr-FR" sz="2200" dirty="0">
                <a:latin typeface="Monotype Corsiva" panose="03010101010201010101" pitchFamily="66" charset="0"/>
              </a:rPr>
              <a:t>’</a:t>
            </a:r>
            <a:r>
              <a:rPr lang="en-GB" sz="2200" dirty="0">
                <a:latin typeface="Monotype Corsiva" panose="03010101010201010101" pitchFamily="66" charset="0"/>
              </a:rPr>
              <a:t>t go away. First, let</a:t>
            </a:r>
            <a:r>
              <a:rPr lang="fr-FR" sz="2200" dirty="0">
                <a:latin typeface="Monotype Corsiva" panose="03010101010201010101" pitchFamily="66" charset="0"/>
              </a:rPr>
              <a:t>’</a:t>
            </a:r>
            <a:r>
              <a:rPr lang="en-GB" sz="2200" dirty="0">
                <a:latin typeface="Monotype Corsiva" panose="03010101010201010101" pitchFamily="66" charset="0"/>
              </a:rPr>
              <a:t>s eat. You were nearly dead. And now you live.  What is more valuable than that? Come, let us go into the house.” </a:t>
            </a:r>
          </a:p>
          <a:p>
            <a:r>
              <a:rPr lang="en-GB" sz="2200" dirty="0">
                <a:latin typeface="Monotype Corsiva" panose="03010101010201010101" pitchFamily="66" charset="0"/>
              </a:rPr>
              <a:t>Together, they went into the house.  Omar sent someone to bring his friends. The women cooked a wonderful meal. Prayers were said. The good food was eaten, and everybody was very happy.</a:t>
            </a:r>
          </a:p>
          <a:p>
            <a:r>
              <a:rPr lang="en-GB" sz="2200" dirty="0">
                <a:latin typeface="Monotype Corsiva" panose="03010101010201010101" pitchFamily="66" charset="0"/>
              </a:rPr>
              <a:t>After the meal, the men sat and drank cups of coffee.</a:t>
            </a:r>
          </a:p>
        </p:txBody>
      </p:sp>
      <p:sp>
        <p:nvSpPr>
          <p:cNvPr id="8" name="ZoneTexte 7"/>
          <p:cNvSpPr txBox="1"/>
          <p:nvPr/>
        </p:nvSpPr>
        <p:spPr>
          <a:xfrm>
            <a:off x="6321304" y="163774"/>
            <a:ext cx="5568287" cy="6232475"/>
          </a:xfrm>
          <a:prstGeom prst="rect">
            <a:avLst/>
          </a:prstGeom>
          <a:noFill/>
        </p:spPr>
        <p:txBody>
          <a:bodyPr wrap="square" rtlCol="0">
            <a:spAutoFit/>
          </a:bodyPr>
          <a:lstStyle/>
          <a:p>
            <a:pPr algn="ctr"/>
            <a:r>
              <a:rPr lang="en-GB" sz="2100" dirty="0">
                <a:latin typeface="Monotype Corsiva" panose="03010101010201010101" pitchFamily="66" charset="0"/>
              </a:rPr>
              <a:t>Omar started, “ My friends, this evening we have among us the young man who so nearly died. His name is </a:t>
            </a:r>
            <a:r>
              <a:rPr lang="en-GB" sz="2100" dirty="0" err="1">
                <a:latin typeface="Monotype Corsiva" panose="03010101010201010101" pitchFamily="66" charset="0"/>
              </a:rPr>
              <a:t>Abdelhaqq</a:t>
            </a:r>
            <a:r>
              <a:rPr lang="en-GB" sz="2100" dirty="0">
                <a:latin typeface="Monotype Corsiva" panose="03010101010201010101" pitchFamily="66" charset="0"/>
              </a:rPr>
              <a:t>, and he is searching for the most valuable thing in the world. Can anyone help him?”</a:t>
            </a:r>
          </a:p>
          <a:p>
            <a:pPr algn="ctr"/>
            <a:r>
              <a:rPr lang="en-GB" sz="2100" dirty="0">
                <a:latin typeface="Monotype Corsiva" panose="03010101010201010101" pitchFamily="66" charset="0"/>
              </a:rPr>
              <a:t>Omar</a:t>
            </a:r>
            <a:r>
              <a:rPr lang="fr-FR" sz="2100" dirty="0">
                <a:latin typeface="Monotype Corsiva" panose="03010101010201010101" pitchFamily="66" charset="0"/>
              </a:rPr>
              <a:t>’s </a:t>
            </a:r>
            <a:r>
              <a:rPr lang="fr-FR" sz="2100" dirty="0" err="1">
                <a:latin typeface="Monotype Corsiva" panose="03010101010201010101" pitchFamily="66" charset="0"/>
              </a:rPr>
              <a:t>friends</a:t>
            </a:r>
            <a:r>
              <a:rPr lang="fr-FR" sz="2100" dirty="0">
                <a:latin typeface="Monotype Corsiva" panose="03010101010201010101" pitchFamily="66" charset="0"/>
              </a:rPr>
              <a:t> </a:t>
            </a:r>
            <a:r>
              <a:rPr lang="fr-FR" sz="2100" dirty="0" err="1">
                <a:latin typeface="Monotype Corsiva" panose="03010101010201010101" pitchFamily="66" charset="0"/>
              </a:rPr>
              <a:t>thought</a:t>
            </a:r>
            <a:r>
              <a:rPr lang="fr-FR" sz="2100" dirty="0">
                <a:latin typeface="Monotype Corsiva" panose="03010101010201010101" pitchFamily="66" charset="0"/>
              </a:rPr>
              <a:t> </a:t>
            </a:r>
            <a:r>
              <a:rPr lang="fr-FR" sz="2100" dirty="0" err="1">
                <a:latin typeface="Monotype Corsiva" panose="03010101010201010101" pitchFamily="66" charset="0"/>
              </a:rPr>
              <a:t>deeply</a:t>
            </a:r>
            <a:r>
              <a:rPr lang="fr-FR" sz="2100" dirty="0">
                <a:latin typeface="Monotype Corsiva" panose="03010101010201010101" pitchFamily="66" charset="0"/>
              </a:rPr>
              <a:t>, and </a:t>
            </a:r>
            <a:r>
              <a:rPr lang="fr-FR" sz="2100" dirty="0" err="1">
                <a:latin typeface="Monotype Corsiva" panose="03010101010201010101" pitchFamily="66" charset="0"/>
              </a:rPr>
              <a:t>then</a:t>
            </a:r>
            <a:r>
              <a:rPr lang="fr-FR" sz="2100" dirty="0">
                <a:latin typeface="Monotype Corsiva" panose="03010101010201010101" pitchFamily="66" charset="0"/>
              </a:rPr>
              <a:t> one of </a:t>
            </a:r>
            <a:r>
              <a:rPr lang="fr-FR" sz="2100" dirty="0" err="1">
                <a:latin typeface="Monotype Corsiva" panose="03010101010201010101" pitchFamily="66" charset="0"/>
              </a:rPr>
              <a:t>them</a:t>
            </a:r>
            <a:r>
              <a:rPr lang="fr-FR" sz="2100" dirty="0">
                <a:latin typeface="Monotype Corsiva" panose="03010101010201010101" pitchFamily="66" charset="0"/>
              </a:rPr>
              <a:t> </a:t>
            </a:r>
            <a:r>
              <a:rPr lang="fr-FR" sz="2100" dirty="0" err="1">
                <a:latin typeface="Monotype Corsiva" panose="03010101010201010101" pitchFamily="66" charset="0"/>
              </a:rPr>
              <a:t>said</a:t>
            </a:r>
            <a:r>
              <a:rPr lang="fr-FR" sz="2100" dirty="0">
                <a:latin typeface="Monotype Corsiva" panose="03010101010201010101" pitchFamily="66" charset="0"/>
              </a:rPr>
              <a:t>, « </a:t>
            </a:r>
            <a:r>
              <a:rPr lang="fr-FR" sz="2100" dirty="0" err="1">
                <a:latin typeface="Monotype Corsiva" panose="03010101010201010101" pitchFamily="66" charset="0"/>
              </a:rPr>
              <a:t>Surely</a:t>
            </a:r>
            <a:r>
              <a:rPr lang="fr-FR" sz="2100" dirty="0">
                <a:latin typeface="Monotype Corsiva" panose="03010101010201010101" pitchFamily="66" charset="0"/>
              </a:rPr>
              <a:t> </a:t>
            </a:r>
            <a:r>
              <a:rPr lang="fr-FR" sz="2100" dirty="0" err="1">
                <a:latin typeface="Monotype Corsiva" panose="03010101010201010101" pitchFamily="66" charset="0"/>
              </a:rPr>
              <a:t>he</a:t>
            </a:r>
            <a:r>
              <a:rPr lang="fr-FR" sz="2100" dirty="0">
                <a:latin typeface="Monotype Corsiva" panose="03010101010201010101" pitchFamily="66" charset="0"/>
              </a:rPr>
              <a:t> has </a:t>
            </a:r>
            <a:r>
              <a:rPr lang="fr-FR" sz="2100" dirty="0" err="1">
                <a:latin typeface="Monotype Corsiva" panose="03010101010201010101" pitchFamily="66" charset="0"/>
              </a:rPr>
              <a:t>already</a:t>
            </a:r>
            <a:r>
              <a:rPr lang="fr-FR" sz="2100" dirty="0">
                <a:latin typeface="Monotype Corsiva" panose="03010101010201010101" pitchFamily="66" charset="0"/>
              </a:rPr>
              <a:t> </a:t>
            </a:r>
            <a:r>
              <a:rPr lang="fr-FR" sz="2100" dirty="0" err="1">
                <a:latin typeface="Monotype Corsiva" panose="03010101010201010101" pitchFamily="66" charset="0"/>
              </a:rPr>
              <a:t>found</a:t>
            </a:r>
            <a:r>
              <a:rPr lang="fr-FR" sz="2100" dirty="0">
                <a:latin typeface="Monotype Corsiva" panose="03010101010201010101" pitchFamily="66" charset="0"/>
              </a:rPr>
              <a:t> the </a:t>
            </a:r>
            <a:r>
              <a:rPr lang="fr-FR" sz="2100" dirty="0" err="1">
                <a:latin typeface="Monotype Corsiva" panose="03010101010201010101" pitchFamily="66" charset="0"/>
              </a:rPr>
              <a:t>most</a:t>
            </a:r>
            <a:r>
              <a:rPr lang="fr-FR" sz="2100" dirty="0">
                <a:latin typeface="Monotype Corsiva" panose="03010101010201010101" pitchFamily="66" charset="0"/>
              </a:rPr>
              <a:t> </a:t>
            </a:r>
            <a:r>
              <a:rPr lang="fr-FR" sz="2100" dirty="0" err="1">
                <a:latin typeface="Monotype Corsiva" panose="03010101010201010101" pitchFamily="66" charset="0"/>
              </a:rPr>
              <a:t>valuable</a:t>
            </a:r>
            <a:r>
              <a:rPr lang="fr-FR" sz="2100" dirty="0">
                <a:latin typeface="Monotype Corsiva" panose="03010101010201010101" pitchFamily="66" charset="0"/>
              </a:rPr>
              <a:t> </a:t>
            </a:r>
            <a:r>
              <a:rPr lang="fr-FR" sz="2100" dirty="0" err="1">
                <a:latin typeface="Monotype Corsiva" panose="03010101010201010101" pitchFamily="66" charset="0"/>
              </a:rPr>
              <a:t>thing</a:t>
            </a:r>
            <a:r>
              <a:rPr lang="fr-FR" sz="2100" dirty="0">
                <a:latin typeface="Monotype Corsiva" panose="03010101010201010101" pitchFamily="66" charset="0"/>
              </a:rPr>
              <a:t> in the world. It </a:t>
            </a:r>
            <a:r>
              <a:rPr lang="fr-FR" sz="2100" dirty="0" err="1">
                <a:latin typeface="Monotype Corsiva" panose="03010101010201010101" pitchFamily="66" charset="0"/>
              </a:rPr>
              <a:t>is</a:t>
            </a:r>
            <a:r>
              <a:rPr lang="fr-FR" sz="2100" dirty="0">
                <a:latin typeface="Monotype Corsiva" panose="03010101010201010101" pitchFamily="66" charset="0"/>
              </a:rPr>
              <a:t> </a:t>
            </a:r>
            <a:r>
              <a:rPr lang="fr-FR" sz="2100" dirty="0" err="1">
                <a:latin typeface="Monotype Corsiva" panose="03010101010201010101" pitchFamily="66" charset="0"/>
              </a:rPr>
              <a:t>his</a:t>
            </a:r>
            <a:r>
              <a:rPr lang="fr-FR" sz="2100" dirty="0">
                <a:latin typeface="Monotype Corsiva" panose="03010101010201010101" pitchFamily="66" charset="0"/>
              </a:rPr>
              <a:t> </a:t>
            </a:r>
            <a:r>
              <a:rPr lang="fr-FR" sz="2100" dirty="0" err="1">
                <a:latin typeface="Monotype Corsiva" panose="03010101010201010101" pitchFamily="66" charset="0"/>
              </a:rPr>
              <a:t>own</a:t>
            </a:r>
            <a:r>
              <a:rPr lang="fr-FR" sz="2100" dirty="0">
                <a:latin typeface="Monotype Corsiva" panose="03010101010201010101" pitchFamily="66" charset="0"/>
              </a:rPr>
              <a:t> life. He </a:t>
            </a:r>
            <a:r>
              <a:rPr lang="fr-FR" sz="2100" dirty="0" err="1">
                <a:latin typeface="Monotype Corsiva" panose="03010101010201010101" pitchFamily="66" charset="0"/>
              </a:rPr>
              <a:t>nearly</a:t>
            </a:r>
            <a:r>
              <a:rPr lang="fr-FR" sz="2100" dirty="0">
                <a:latin typeface="Monotype Corsiva" panose="03010101010201010101" pitchFamily="66" charset="0"/>
              </a:rPr>
              <a:t> </a:t>
            </a:r>
            <a:r>
              <a:rPr lang="fr-FR" sz="2100" dirty="0" err="1">
                <a:latin typeface="Monotype Corsiva" panose="03010101010201010101" pitchFamily="66" charset="0"/>
              </a:rPr>
              <a:t>lost</a:t>
            </a:r>
            <a:r>
              <a:rPr lang="fr-FR" sz="2100" dirty="0">
                <a:latin typeface="Monotype Corsiva" panose="03010101010201010101" pitchFamily="66" charset="0"/>
              </a:rPr>
              <a:t> </a:t>
            </a:r>
            <a:r>
              <a:rPr lang="fr-FR" sz="2100" dirty="0" err="1">
                <a:latin typeface="Monotype Corsiva" panose="03010101010201010101" pitchFamily="66" charset="0"/>
              </a:rPr>
              <a:t>it</a:t>
            </a:r>
            <a:r>
              <a:rPr lang="fr-FR" sz="2100" dirty="0">
                <a:latin typeface="Monotype Corsiva" panose="03010101010201010101" pitchFamily="66" charset="0"/>
              </a:rPr>
              <a:t>, and </a:t>
            </a:r>
            <a:r>
              <a:rPr lang="fr-FR" sz="2100" dirty="0" err="1">
                <a:latin typeface="Monotype Corsiva" panose="03010101010201010101" pitchFamily="66" charset="0"/>
              </a:rPr>
              <a:t>now</a:t>
            </a:r>
            <a:r>
              <a:rPr lang="fr-FR" sz="2100" dirty="0">
                <a:latin typeface="Monotype Corsiva" panose="03010101010201010101" pitchFamily="66" charset="0"/>
              </a:rPr>
              <a:t> </a:t>
            </a:r>
            <a:r>
              <a:rPr lang="fr-FR" sz="2100" dirty="0" err="1">
                <a:latin typeface="Monotype Corsiva" panose="03010101010201010101" pitchFamily="66" charset="0"/>
              </a:rPr>
              <a:t>he</a:t>
            </a:r>
            <a:r>
              <a:rPr lang="fr-FR" sz="2100" dirty="0">
                <a:latin typeface="Monotype Corsiva" panose="03010101010201010101" pitchFamily="66" charset="0"/>
              </a:rPr>
              <a:t> has </a:t>
            </a:r>
            <a:r>
              <a:rPr lang="fr-FR" sz="2100" dirty="0" err="1">
                <a:latin typeface="Monotype Corsiva" panose="03010101010201010101" pitchFamily="66" charset="0"/>
              </a:rPr>
              <a:t>it</a:t>
            </a:r>
            <a:r>
              <a:rPr lang="fr-FR" sz="2100" dirty="0">
                <a:latin typeface="Monotype Corsiva" panose="03010101010201010101" pitchFamily="66" charset="0"/>
              </a:rPr>
              <a:t> </a:t>
            </a:r>
            <a:r>
              <a:rPr lang="fr-FR" sz="2100" dirty="0" err="1">
                <a:latin typeface="Monotype Corsiva" panose="03010101010201010101" pitchFamily="66" charset="0"/>
              </a:rPr>
              <a:t>again</a:t>
            </a:r>
            <a:r>
              <a:rPr lang="fr-FR" sz="2100" dirty="0">
                <a:latin typeface="Monotype Corsiva" panose="03010101010201010101" pitchFamily="66" charset="0"/>
              </a:rPr>
              <a:t>. »</a:t>
            </a:r>
          </a:p>
          <a:p>
            <a:pPr algn="ctr"/>
            <a:r>
              <a:rPr lang="fr-FR" sz="2100" dirty="0" err="1">
                <a:latin typeface="Monotype Corsiva" panose="03010101010201010101" pitchFamily="66" charset="0"/>
              </a:rPr>
              <a:t>Another</a:t>
            </a:r>
            <a:r>
              <a:rPr lang="fr-FR" sz="2100" dirty="0">
                <a:latin typeface="Monotype Corsiva" panose="03010101010201010101" pitchFamily="66" charset="0"/>
              </a:rPr>
              <a:t> </a:t>
            </a:r>
            <a:r>
              <a:rPr lang="fr-FR" sz="2100" dirty="0" err="1">
                <a:latin typeface="Monotype Corsiva" panose="03010101010201010101" pitchFamily="66" charset="0"/>
              </a:rPr>
              <a:t>said</a:t>
            </a:r>
            <a:r>
              <a:rPr lang="fr-FR" sz="2100" dirty="0">
                <a:latin typeface="Monotype Corsiva" panose="03010101010201010101" pitchFamily="66" charset="0"/>
              </a:rPr>
              <a:t>, «  But </a:t>
            </a:r>
            <a:r>
              <a:rPr lang="fr-FR" sz="2100" dirty="0" err="1">
                <a:latin typeface="Monotype Corsiva" panose="03010101010201010101" pitchFamily="66" charset="0"/>
              </a:rPr>
              <a:t>there</a:t>
            </a:r>
            <a:r>
              <a:rPr lang="fr-FR" sz="2100" dirty="0">
                <a:latin typeface="Monotype Corsiva" panose="03010101010201010101" pitchFamily="66" charset="0"/>
              </a:rPr>
              <a:t> </a:t>
            </a:r>
            <a:r>
              <a:rPr lang="fr-FR" sz="2100" dirty="0" err="1">
                <a:latin typeface="Monotype Corsiva" panose="03010101010201010101" pitchFamily="66" charset="0"/>
              </a:rPr>
              <a:t>is</a:t>
            </a:r>
            <a:r>
              <a:rPr lang="fr-FR" sz="2100" dirty="0">
                <a:latin typeface="Monotype Corsiva" panose="03010101010201010101" pitchFamily="66" charset="0"/>
              </a:rPr>
              <a:t> no life </a:t>
            </a:r>
            <a:r>
              <a:rPr lang="fr-FR" sz="2100" dirty="0" err="1">
                <a:latin typeface="Monotype Corsiva" panose="03010101010201010101" pitchFamily="66" charset="0"/>
              </a:rPr>
              <a:t>without</a:t>
            </a:r>
            <a:r>
              <a:rPr lang="fr-FR" sz="2100" dirty="0">
                <a:latin typeface="Monotype Corsiva" panose="03010101010201010101" pitchFamily="66" charset="0"/>
              </a:rPr>
              <a:t> water. </a:t>
            </a:r>
            <a:r>
              <a:rPr lang="fr-FR" sz="2100" dirty="0" err="1">
                <a:latin typeface="Monotype Corsiva" panose="03010101010201010101" pitchFamily="66" charset="0"/>
              </a:rPr>
              <a:t>Without</a:t>
            </a:r>
            <a:r>
              <a:rPr lang="fr-FR" sz="2100" dirty="0">
                <a:latin typeface="Monotype Corsiva" panose="03010101010201010101" pitchFamily="66" charset="0"/>
              </a:rPr>
              <a:t> water </a:t>
            </a:r>
            <a:r>
              <a:rPr lang="fr-FR" sz="2100" dirty="0" err="1">
                <a:latin typeface="Monotype Corsiva" panose="03010101010201010101" pitchFamily="66" charset="0"/>
              </a:rPr>
              <a:t>he</a:t>
            </a:r>
            <a:r>
              <a:rPr lang="fr-FR" sz="2100" dirty="0">
                <a:latin typeface="Monotype Corsiva" panose="03010101010201010101" pitchFamily="66" charset="0"/>
              </a:rPr>
              <a:t> </a:t>
            </a:r>
            <a:r>
              <a:rPr lang="fr-FR" sz="2100" dirty="0" err="1">
                <a:latin typeface="Monotype Corsiva" panose="03010101010201010101" pitchFamily="66" charset="0"/>
              </a:rPr>
              <a:t>nearly</a:t>
            </a:r>
            <a:r>
              <a:rPr lang="fr-FR" sz="2100" dirty="0">
                <a:latin typeface="Monotype Corsiva" panose="03010101010201010101" pitchFamily="66" charset="0"/>
              </a:rPr>
              <a:t> </a:t>
            </a:r>
            <a:r>
              <a:rPr lang="fr-FR" sz="2100" dirty="0" err="1">
                <a:latin typeface="Monotype Corsiva" panose="03010101010201010101" pitchFamily="66" charset="0"/>
              </a:rPr>
              <a:t>died</a:t>
            </a:r>
            <a:r>
              <a:rPr lang="fr-FR" sz="2100" dirty="0">
                <a:latin typeface="Monotype Corsiva" panose="03010101010201010101" pitchFamily="66" charset="0"/>
              </a:rPr>
              <a:t>. The </a:t>
            </a:r>
            <a:r>
              <a:rPr lang="fr-FR" sz="2100" dirty="0" err="1">
                <a:latin typeface="Monotype Corsiva" panose="03010101010201010101" pitchFamily="66" charset="0"/>
              </a:rPr>
              <a:t>Beduin</a:t>
            </a:r>
            <a:r>
              <a:rPr lang="fr-FR" sz="2100" dirty="0">
                <a:latin typeface="Monotype Corsiva" panose="03010101010201010101" pitchFamily="66" charset="0"/>
              </a:rPr>
              <a:t> gave </a:t>
            </a:r>
            <a:r>
              <a:rPr lang="fr-FR" sz="2100" dirty="0" err="1">
                <a:latin typeface="Monotype Corsiva" panose="03010101010201010101" pitchFamily="66" charset="0"/>
              </a:rPr>
              <a:t>him</a:t>
            </a:r>
            <a:r>
              <a:rPr lang="fr-FR" sz="2100" dirty="0">
                <a:latin typeface="Monotype Corsiva" panose="03010101010201010101" pitchFamily="66" charset="0"/>
              </a:rPr>
              <a:t> water, and </a:t>
            </a:r>
            <a:r>
              <a:rPr lang="fr-FR" sz="2100" dirty="0" err="1">
                <a:latin typeface="Monotype Corsiva" panose="03010101010201010101" pitchFamily="66" charset="0"/>
              </a:rPr>
              <a:t>so</a:t>
            </a:r>
            <a:r>
              <a:rPr lang="fr-FR" sz="2100" dirty="0">
                <a:latin typeface="Monotype Corsiva" panose="03010101010201010101" pitchFamily="66" charset="0"/>
              </a:rPr>
              <a:t> </a:t>
            </a:r>
            <a:r>
              <a:rPr lang="fr-FR" sz="2100" dirty="0" err="1">
                <a:latin typeface="Monotype Corsiva" panose="03010101010201010101" pitchFamily="66" charset="0"/>
              </a:rPr>
              <a:t>he</a:t>
            </a:r>
            <a:r>
              <a:rPr lang="fr-FR" sz="2100" dirty="0">
                <a:latin typeface="Monotype Corsiva" panose="03010101010201010101" pitchFamily="66" charset="0"/>
              </a:rPr>
              <a:t> </a:t>
            </a:r>
            <a:r>
              <a:rPr lang="fr-FR" sz="2100" dirty="0" err="1">
                <a:latin typeface="Monotype Corsiva" panose="03010101010201010101" pitchFamily="66" charset="0"/>
              </a:rPr>
              <a:t>lives</a:t>
            </a:r>
            <a:r>
              <a:rPr lang="fr-FR" sz="2100" dirty="0">
                <a:latin typeface="Monotype Corsiva" panose="03010101010201010101" pitchFamily="66" charset="0"/>
              </a:rPr>
              <a:t>. For all </a:t>
            </a:r>
            <a:r>
              <a:rPr lang="fr-FR" sz="2100" dirty="0" err="1">
                <a:latin typeface="Monotype Corsiva" panose="03010101010201010101" pitchFamily="66" charset="0"/>
              </a:rPr>
              <a:t>who</a:t>
            </a:r>
            <a:r>
              <a:rPr lang="fr-FR" sz="2100" dirty="0">
                <a:latin typeface="Monotype Corsiva" panose="03010101010201010101" pitchFamily="66" charset="0"/>
              </a:rPr>
              <a:t> live, water must</a:t>
            </a:r>
          </a:p>
          <a:p>
            <a:pPr algn="ctr"/>
            <a:r>
              <a:rPr lang="fr-FR" sz="2100" dirty="0">
                <a:latin typeface="Monotype Corsiva" panose="03010101010201010101" pitchFamily="66" charset="0"/>
              </a:rPr>
              <a:t> </a:t>
            </a:r>
            <a:r>
              <a:rPr lang="fr-FR" sz="2100" dirty="0" err="1">
                <a:latin typeface="Monotype Corsiva" panose="03010101010201010101" pitchFamily="66" charset="0"/>
              </a:rPr>
              <a:t>be</a:t>
            </a:r>
            <a:r>
              <a:rPr lang="fr-FR" sz="2100" dirty="0">
                <a:latin typeface="Monotype Corsiva" panose="03010101010201010101" pitchFamily="66" charset="0"/>
              </a:rPr>
              <a:t> the </a:t>
            </a:r>
            <a:r>
              <a:rPr lang="fr-FR" sz="2100" dirty="0" err="1">
                <a:latin typeface="Monotype Corsiva" panose="03010101010201010101" pitchFamily="66" charset="0"/>
              </a:rPr>
              <a:t>most</a:t>
            </a:r>
            <a:r>
              <a:rPr lang="fr-FR" sz="2100" dirty="0">
                <a:latin typeface="Monotype Corsiva" panose="03010101010201010101" pitchFamily="66" charset="0"/>
              </a:rPr>
              <a:t> </a:t>
            </a:r>
            <a:r>
              <a:rPr lang="fr-FR" sz="2100" dirty="0" err="1">
                <a:latin typeface="Monotype Corsiva" panose="03010101010201010101" pitchFamily="66" charset="0"/>
              </a:rPr>
              <a:t>valuable</a:t>
            </a:r>
            <a:r>
              <a:rPr lang="fr-FR" sz="2100" dirty="0">
                <a:latin typeface="Monotype Corsiva" panose="03010101010201010101" pitchFamily="66" charset="0"/>
              </a:rPr>
              <a:t> </a:t>
            </a:r>
            <a:r>
              <a:rPr lang="fr-FR" sz="2100" dirty="0" err="1">
                <a:latin typeface="Monotype Corsiva" panose="03010101010201010101" pitchFamily="66" charset="0"/>
              </a:rPr>
              <a:t>thing</a:t>
            </a:r>
            <a:r>
              <a:rPr lang="fr-FR" sz="2100" dirty="0">
                <a:latin typeface="Monotype Corsiva" panose="03010101010201010101" pitchFamily="66" charset="0"/>
              </a:rPr>
              <a:t>. »</a:t>
            </a:r>
          </a:p>
          <a:p>
            <a:pPr algn="ctr"/>
            <a:r>
              <a:rPr lang="fr-FR" sz="2100" dirty="0" err="1">
                <a:latin typeface="Monotype Corsiva" panose="03010101010201010101" pitchFamily="66" charset="0"/>
              </a:rPr>
              <a:t>Another</a:t>
            </a:r>
            <a:r>
              <a:rPr lang="fr-FR" sz="2100" dirty="0">
                <a:latin typeface="Monotype Corsiva" panose="03010101010201010101" pitchFamily="66" charset="0"/>
              </a:rPr>
              <a:t> man, a </a:t>
            </a:r>
            <a:r>
              <a:rPr lang="fr-FR" sz="2100" dirty="0" err="1">
                <a:latin typeface="Monotype Corsiva" panose="03010101010201010101" pitchFamily="66" charset="0"/>
              </a:rPr>
              <a:t>rather</a:t>
            </a:r>
            <a:r>
              <a:rPr lang="fr-FR" sz="2100" dirty="0">
                <a:latin typeface="Monotype Corsiva" panose="03010101010201010101" pitchFamily="66" charset="0"/>
              </a:rPr>
              <a:t> fat man, </a:t>
            </a:r>
            <a:r>
              <a:rPr lang="fr-FR" sz="2100" dirty="0" err="1">
                <a:latin typeface="Monotype Corsiva" panose="03010101010201010101" pitchFamily="66" charset="0"/>
              </a:rPr>
              <a:t>said</a:t>
            </a:r>
            <a:r>
              <a:rPr lang="fr-FR" sz="2100" dirty="0">
                <a:latin typeface="Monotype Corsiva" panose="03010101010201010101" pitchFamily="66" charset="0"/>
              </a:rPr>
              <a:t>, «  Omar Abdullah, </a:t>
            </a:r>
            <a:r>
              <a:rPr lang="fr-FR" sz="2100" dirty="0" err="1">
                <a:latin typeface="Monotype Corsiva" panose="03010101010201010101" pitchFamily="66" charset="0"/>
              </a:rPr>
              <a:t>this</a:t>
            </a:r>
            <a:r>
              <a:rPr lang="fr-FR" sz="2100" dirty="0">
                <a:latin typeface="Monotype Corsiva" panose="03010101010201010101" pitchFamily="66" charset="0"/>
              </a:rPr>
              <a:t> </a:t>
            </a:r>
            <a:r>
              <a:rPr lang="fr-FR" sz="2100" dirty="0" err="1">
                <a:latin typeface="Monotype Corsiva" panose="03010101010201010101" pitchFamily="66" charset="0"/>
              </a:rPr>
              <a:t>evening</a:t>
            </a:r>
            <a:r>
              <a:rPr lang="fr-FR" sz="2100" dirty="0">
                <a:latin typeface="Monotype Corsiva" panose="03010101010201010101" pitchFamily="66" charset="0"/>
              </a:rPr>
              <a:t> in </a:t>
            </a:r>
            <a:r>
              <a:rPr lang="fr-FR" sz="2100" dirty="0" err="1">
                <a:latin typeface="Monotype Corsiva" panose="03010101010201010101" pitchFamily="66" charset="0"/>
              </a:rPr>
              <a:t>your</a:t>
            </a:r>
            <a:r>
              <a:rPr lang="fr-FR" sz="2100" dirty="0">
                <a:latin typeface="Monotype Corsiva" panose="03010101010201010101" pitchFamily="66" charset="0"/>
              </a:rPr>
              <a:t> home </a:t>
            </a:r>
            <a:r>
              <a:rPr lang="fr-FR" sz="2100" dirty="0" err="1">
                <a:latin typeface="Monotype Corsiva" panose="03010101010201010101" pitchFamily="66" charset="0"/>
              </a:rPr>
              <a:t>we</a:t>
            </a:r>
            <a:r>
              <a:rPr lang="fr-FR" sz="2100" dirty="0">
                <a:latin typeface="Monotype Corsiva" panose="03010101010201010101" pitchFamily="66" charset="0"/>
              </a:rPr>
              <a:t> have </a:t>
            </a:r>
            <a:r>
              <a:rPr lang="fr-FR" sz="2100" dirty="0" err="1">
                <a:latin typeface="Monotype Corsiva" panose="03010101010201010101" pitchFamily="66" charset="0"/>
              </a:rPr>
              <a:t>eaten</a:t>
            </a:r>
            <a:r>
              <a:rPr lang="fr-FR" sz="2100" dirty="0">
                <a:latin typeface="Monotype Corsiva" panose="03010101010201010101" pitchFamily="66" charset="0"/>
              </a:rPr>
              <a:t> a </a:t>
            </a:r>
            <a:r>
              <a:rPr lang="fr-FR" sz="2100" dirty="0" err="1">
                <a:latin typeface="Monotype Corsiva" panose="03010101010201010101" pitchFamily="66" charset="0"/>
              </a:rPr>
              <a:t>wonderful</a:t>
            </a:r>
            <a:r>
              <a:rPr lang="fr-FR" sz="2100" dirty="0">
                <a:latin typeface="Monotype Corsiva" panose="03010101010201010101" pitchFamily="66" charset="0"/>
              </a:rPr>
              <a:t> </a:t>
            </a:r>
            <a:r>
              <a:rPr lang="fr-FR" sz="2100" dirty="0" err="1">
                <a:latin typeface="Monotype Corsiva" panose="03010101010201010101" pitchFamily="66" charset="0"/>
              </a:rPr>
              <a:t>meal</a:t>
            </a:r>
            <a:r>
              <a:rPr lang="fr-FR" sz="2100" dirty="0">
                <a:latin typeface="Monotype Corsiva" panose="03010101010201010101" pitchFamily="66" charset="0"/>
              </a:rPr>
              <a:t>. The </a:t>
            </a:r>
            <a:r>
              <a:rPr lang="fr-FR" sz="2100" dirty="0" err="1">
                <a:latin typeface="Monotype Corsiva" panose="03010101010201010101" pitchFamily="66" charset="0"/>
              </a:rPr>
              <a:t>meat</a:t>
            </a:r>
            <a:r>
              <a:rPr lang="fr-FR" sz="2100" dirty="0">
                <a:latin typeface="Monotype Corsiva" panose="03010101010201010101" pitchFamily="66" charset="0"/>
              </a:rPr>
              <a:t> </a:t>
            </a:r>
            <a:r>
              <a:rPr lang="fr-FR" sz="2100" dirty="0" err="1">
                <a:latin typeface="Monotype Corsiva" panose="03010101010201010101" pitchFamily="66" charset="0"/>
              </a:rPr>
              <a:t>was</a:t>
            </a:r>
            <a:r>
              <a:rPr lang="fr-FR" sz="2100" dirty="0">
                <a:latin typeface="Monotype Corsiva" panose="03010101010201010101" pitchFamily="66" charset="0"/>
              </a:rPr>
              <a:t> </a:t>
            </a:r>
            <a:r>
              <a:rPr lang="fr-FR" sz="2100" dirty="0" err="1">
                <a:latin typeface="Monotype Corsiva" panose="03010101010201010101" pitchFamily="66" charset="0"/>
              </a:rPr>
              <a:t>tasty</a:t>
            </a:r>
            <a:r>
              <a:rPr lang="fr-FR" sz="2100" dirty="0">
                <a:latin typeface="Monotype Corsiva" panose="03010101010201010101" pitchFamily="66" charset="0"/>
              </a:rPr>
              <a:t>, I </a:t>
            </a:r>
            <a:r>
              <a:rPr lang="fr-FR" sz="2100" dirty="0" err="1">
                <a:latin typeface="Monotype Corsiva" panose="03010101010201010101" pitchFamily="66" charset="0"/>
              </a:rPr>
              <a:t>can</a:t>
            </a:r>
            <a:r>
              <a:rPr lang="fr-FR" sz="2100" dirty="0">
                <a:latin typeface="Monotype Corsiva" panose="03010101010201010101" pitchFamily="66" charset="0"/>
              </a:rPr>
              <a:t> tell </a:t>
            </a:r>
            <a:r>
              <a:rPr lang="fr-FR" sz="2100" dirty="0" err="1">
                <a:latin typeface="Monotype Corsiva" panose="03010101010201010101" pitchFamily="66" charset="0"/>
              </a:rPr>
              <a:t>you</a:t>
            </a:r>
            <a:r>
              <a:rPr lang="fr-FR" sz="2100" dirty="0">
                <a:latin typeface="Monotype Corsiva" panose="03010101010201010101" pitchFamily="66" charset="0"/>
              </a:rPr>
              <a:t>. </a:t>
            </a:r>
            <a:r>
              <a:rPr lang="fr-FR" sz="2100" dirty="0" err="1">
                <a:latin typeface="Monotype Corsiva" panose="03010101010201010101" pitchFamily="66" charset="0"/>
              </a:rPr>
              <a:t>Surely</a:t>
            </a:r>
            <a:r>
              <a:rPr lang="fr-FR" sz="2100" dirty="0">
                <a:latin typeface="Monotype Corsiva" panose="03010101010201010101" pitchFamily="66" charset="0"/>
              </a:rPr>
              <a:t> the </a:t>
            </a:r>
            <a:r>
              <a:rPr lang="fr-FR" sz="2100" dirty="0" err="1">
                <a:latin typeface="Monotype Corsiva" panose="03010101010201010101" pitchFamily="66" charset="0"/>
              </a:rPr>
              <a:t>answer</a:t>
            </a:r>
            <a:r>
              <a:rPr lang="fr-FR" sz="2100" dirty="0">
                <a:latin typeface="Monotype Corsiva" panose="03010101010201010101" pitchFamily="66" charset="0"/>
              </a:rPr>
              <a:t> to </a:t>
            </a:r>
            <a:r>
              <a:rPr lang="fr-FR" sz="2100" dirty="0" err="1">
                <a:latin typeface="Monotype Corsiva" panose="03010101010201010101" pitchFamily="66" charset="0"/>
              </a:rPr>
              <a:t>this</a:t>
            </a:r>
            <a:r>
              <a:rPr lang="fr-FR" sz="2100" dirty="0">
                <a:latin typeface="Monotype Corsiva" panose="03010101010201010101" pitchFamily="66" charset="0"/>
              </a:rPr>
              <a:t> </a:t>
            </a:r>
            <a:r>
              <a:rPr lang="fr-FR" sz="2100" dirty="0" err="1">
                <a:latin typeface="Monotype Corsiva" panose="03010101010201010101" pitchFamily="66" charset="0"/>
              </a:rPr>
              <a:t>young</a:t>
            </a:r>
            <a:r>
              <a:rPr lang="fr-FR" sz="2100" dirty="0">
                <a:latin typeface="Monotype Corsiva" panose="03010101010201010101" pitchFamily="66" charset="0"/>
              </a:rPr>
              <a:t> man’</a:t>
            </a:r>
            <a:r>
              <a:rPr lang="en-GB" sz="2100" dirty="0">
                <a:latin typeface="Monotype Corsiva" panose="03010101010201010101" pitchFamily="66" charset="0"/>
              </a:rPr>
              <a:t>s question is food.</a:t>
            </a:r>
          </a:p>
          <a:p>
            <a:pPr algn="ctr"/>
            <a:r>
              <a:rPr lang="en-GB" sz="2100" dirty="0">
                <a:latin typeface="Monotype Corsiva" panose="03010101010201010101" pitchFamily="66" charset="0"/>
              </a:rPr>
              <a:t> Without food, we die.”</a:t>
            </a:r>
          </a:p>
          <a:p>
            <a:pPr algn="ctr"/>
            <a:r>
              <a:rPr lang="en-GB" sz="2100" dirty="0">
                <a:latin typeface="Monotype Corsiva" panose="03010101010201010101" pitchFamily="66" charset="0"/>
              </a:rPr>
              <a:t>A fourth man said, “ That is true. But without water we cannot grow food. So, water is more valuable than food.”</a:t>
            </a:r>
          </a:p>
        </p:txBody>
      </p:sp>
    </p:spTree>
    <p:extLst>
      <p:ext uri="{BB962C8B-B14F-4D97-AF65-F5344CB8AC3E}">
        <p14:creationId xmlns:p14="http://schemas.microsoft.com/office/powerpoint/2010/main" val="2013907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37883" y="191068"/>
            <a:ext cx="5609230" cy="6186309"/>
          </a:xfrm>
          <a:prstGeom prst="rect">
            <a:avLst/>
          </a:prstGeom>
          <a:noFill/>
        </p:spPr>
        <p:txBody>
          <a:bodyPr wrap="square" rtlCol="0">
            <a:spAutoFit/>
          </a:bodyPr>
          <a:lstStyle/>
          <a:p>
            <a:pPr algn="ctr"/>
            <a:r>
              <a:rPr lang="en-GB" sz="2200" dirty="0">
                <a:latin typeface="Monotype Corsiva" panose="03010101010201010101" pitchFamily="66" charset="0"/>
              </a:rPr>
              <a:t>The men began to talk about this, but </a:t>
            </a:r>
            <a:r>
              <a:rPr lang="en-GB" sz="2200" dirty="0" err="1">
                <a:latin typeface="Monotype Corsiva" panose="03010101010201010101" pitchFamily="66" charset="0"/>
              </a:rPr>
              <a:t>Abdelhaqq</a:t>
            </a:r>
            <a:r>
              <a:rPr lang="en-GB" sz="2200" dirty="0">
                <a:latin typeface="Monotype Corsiva" panose="03010101010201010101" pitchFamily="66" charset="0"/>
              </a:rPr>
              <a:t> was too tired to listen. So, he left them and went to sleep </a:t>
            </a:r>
          </a:p>
          <a:p>
            <a:pPr algn="ctr"/>
            <a:r>
              <a:rPr lang="en-GB" sz="2200" dirty="0">
                <a:latin typeface="Monotype Corsiva" panose="03010101010201010101" pitchFamily="66" charset="0"/>
              </a:rPr>
              <a:t>in his place. </a:t>
            </a:r>
          </a:p>
          <a:p>
            <a:pPr algn="ctr"/>
            <a:r>
              <a:rPr lang="en-GB" sz="2200" dirty="0">
                <a:latin typeface="Monotype Corsiva" panose="03010101010201010101" pitchFamily="66" charset="0"/>
              </a:rPr>
              <a:t>The next morning, </a:t>
            </a:r>
            <a:r>
              <a:rPr lang="en-GB" sz="2200" dirty="0" err="1">
                <a:latin typeface="Monotype Corsiva" panose="03010101010201010101" pitchFamily="66" charset="0"/>
              </a:rPr>
              <a:t>Abdelhaqq</a:t>
            </a:r>
            <a:r>
              <a:rPr lang="en-GB" sz="2200" dirty="0">
                <a:latin typeface="Monotype Corsiva" panose="03010101010201010101" pitchFamily="66" charset="0"/>
              </a:rPr>
              <a:t> asked Omar Abdullah whether his friends knew the answer. Omar laughed and said, “ They talked for hours, but could not agree.”</a:t>
            </a:r>
          </a:p>
          <a:p>
            <a:pPr algn="ctr"/>
            <a:r>
              <a:rPr lang="en-GB" sz="2200" dirty="0">
                <a:latin typeface="Monotype Corsiva" panose="03010101010201010101" pitchFamily="66" charset="0"/>
              </a:rPr>
              <a:t>“ Then, what is the answer?” asked </a:t>
            </a:r>
            <a:r>
              <a:rPr lang="en-GB" sz="2200" dirty="0" err="1">
                <a:latin typeface="Monotype Corsiva" panose="03010101010201010101" pitchFamily="66" charset="0"/>
              </a:rPr>
              <a:t>Abdelhaqq</a:t>
            </a:r>
            <a:r>
              <a:rPr lang="en-GB" sz="2200" dirty="0">
                <a:latin typeface="Monotype Corsiva" panose="03010101010201010101" pitchFamily="66" charset="0"/>
              </a:rPr>
              <a:t>.</a:t>
            </a:r>
          </a:p>
          <a:p>
            <a:pPr algn="ctr"/>
            <a:r>
              <a:rPr lang="en-GB" sz="2200" dirty="0">
                <a:latin typeface="Monotype Corsiva" panose="03010101010201010101" pitchFamily="66" charset="0"/>
              </a:rPr>
              <a:t>“ You will not find the answer here, “ said Omar, </a:t>
            </a:r>
          </a:p>
          <a:p>
            <a:pPr algn="ctr"/>
            <a:r>
              <a:rPr lang="en-GB" sz="2200" dirty="0">
                <a:latin typeface="Monotype Corsiva" panose="03010101010201010101" pitchFamily="66" charset="0"/>
              </a:rPr>
              <a:t>“ but maybe you have already found part of the answer. You must continue searching. You will find the complete answer in a place where you do not</a:t>
            </a:r>
          </a:p>
          <a:p>
            <a:pPr algn="ctr"/>
            <a:r>
              <a:rPr lang="en-GB" sz="2200" dirty="0">
                <a:latin typeface="Monotype Corsiva" panose="03010101010201010101" pitchFamily="66" charset="0"/>
              </a:rPr>
              <a:t> think you will find it.”</a:t>
            </a:r>
          </a:p>
          <a:p>
            <a:pPr algn="ctr"/>
            <a:r>
              <a:rPr lang="en-GB" sz="2200" dirty="0">
                <a:latin typeface="Monotype Corsiva" panose="03010101010201010101" pitchFamily="66" charset="0"/>
              </a:rPr>
              <a:t>“ But how shall I know that it is the right answer?”</a:t>
            </a:r>
          </a:p>
          <a:p>
            <a:pPr algn="ctr"/>
            <a:r>
              <a:rPr lang="en-GB" sz="2200" dirty="0">
                <a:latin typeface="Monotype Corsiva" panose="03010101010201010101" pitchFamily="66" charset="0"/>
              </a:rPr>
              <a:t>“ You will know it in your heart, “ said Omar.</a:t>
            </a:r>
          </a:p>
          <a:p>
            <a:pPr algn="ctr"/>
            <a:r>
              <a:rPr lang="en-GB" sz="2200" dirty="0">
                <a:latin typeface="Monotype Corsiva" panose="03010101010201010101" pitchFamily="66" charset="0"/>
              </a:rPr>
              <a:t>“ But I do not know where to continue searching. Can</a:t>
            </a:r>
            <a:r>
              <a:rPr lang="fr-FR" sz="2200" dirty="0">
                <a:latin typeface="Monotype Corsiva" panose="03010101010201010101" pitchFamily="66" charset="0"/>
              </a:rPr>
              <a:t>’</a:t>
            </a:r>
            <a:r>
              <a:rPr lang="en-GB" sz="2200" dirty="0">
                <a:latin typeface="Monotype Corsiva" panose="03010101010201010101" pitchFamily="66" charset="0"/>
              </a:rPr>
              <a:t>t you help me?”</a:t>
            </a:r>
          </a:p>
          <a:p>
            <a:pPr algn="ctr"/>
            <a:r>
              <a:rPr lang="en-GB" sz="2200" dirty="0">
                <a:latin typeface="Monotype Corsiva" panose="03010101010201010101" pitchFamily="66" charset="0"/>
              </a:rPr>
              <a:t>“ I think you must call on an old friend of mine,” replied Omar.</a:t>
            </a:r>
          </a:p>
        </p:txBody>
      </p:sp>
      <p:sp>
        <p:nvSpPr>
          <p:cNvPr id="8" name="ZoneTexte 7"/>
          <p:cNvSpPr txBox="1"/>
          <p:nvPr/>
        </p:nvSpPr>
        <p:spPr>
          <a:xfrm>
            <a:off x="6325062" y="136476"/>
            <a:ext cx="5459981" cy="4154984"/>
          </a:xfrm>
          <a:prstGeom prst="rect">
            <a:avLst/>
          </a:prstGeom>
          <a:noFill/>
        </p:spPr>
        <p:txBody>
          <a:bodyPr wrap="square" rtlCol="0">
            <a:spAutoFit/>
          </a:bodyPr>
          <a:lstStyle/>
          <a:p>
            <a:r>
              <a:rPr lang="en-GB" sz="2200" dirty="0">
                <a:latin typeface="Monotype Corsiva" panose="03010101010201010101" pitchFamily="66" charset="0"/>
              </a:rPr>
              <a:t>“ What</a:t>
            </a:r>
            <a:r>
              <a:rPr lang="fr-FR" sz="2200" dirty="0">
                <a:latin typeface="Monotype Corsiva" panose="03010101010201010101" pitchFamily="66" charset="0"/>
              </a:rPr>
              <a:t>’</a:t>
            </a:r>
            <a:r>
              <a:rPr lang="en-GB" sz="2200" dirty="0">
                <a:latin typeface="Monotype Corsiva" panose="03010101010201010101" pitchFamily="66" charset="0"/>
              </a:rPr>
              <a:t>s his name? “ asked </a:t>
            </a:r>
            <a:r>
              <a:rPr lang="en-GB" sz="2200" dirty="0" err="1">
                <a:latin typeface="Monotype Corsiva" panose="03010101010201010101" pitchFamily="66" charset="0"/>
              </a:rPr>
              <a:t>Abdelhaqq</a:t>
            </a:r>
            <a:r>
              <a:rPr lang="en-GB" sz="2200" dirty="0">
                <a:latin typeface="Monotype Corsiva" panose="03010101010201010101" pitchFamily="66" charset="0"/>
              </a:rPr>
              <a:t>.</a:t>
            </a:r>
          </a:p>
          <a:p>
            <a:r>
              <a:rPr lang="en-GB" sz="2200" dirty="0">
                <a:latin typeface="Monotype Corsiva" panose="03010101010201010101" pitchFamily="66" charset="0"/>
              </a:rPr>
              <a:t>“ Her name is </a:t>
            </a:r>
            <a:r>
              <a:rPr lang="en-GB" sz="2200" dirty="0" err="1">
                <a:latin typeface="Monotype Corsiva" panose="03010101010201010101" pitchFamily="66" charset="0"/>
              </a:rPr>
              <a:t>Oum</a:t>
            </a:r>
            <a:r>
              <a:rPr lang="en-GB" sz="2200" dirty="0">
                <a:latin typeface="Monotype Corsiva" panose="03010101010201010101" pitchFamily="66" charset="0"/>
              </a:rPr>
              <a:t> </a:t>
            </a:r>
            <a:r>
              <a:rPr lang="en-GB" sz="2200" dirty="0" err="1">
                <a:latin typeface="Monotype Corsiva" panose="03010101010201010101" pitchFamily="66" charset="0"/>
              </a:rPr>
              <a:t>Saloom</a:t>
            </a:r>
            <a:r>
              <a:rPr lang="en-GB" sz="2200" dirty="0">
                <a:latin typeface="Monotype Corsiva" panose="03010101010201010101" pitchFamily="66" charset="0"/>
              </a:rPr>
              <a:t>”</a:t>
            </a:r>
          </a:p>
          <a:p>
            <a:r>
              <a:rPr lang="en-GB" sz="2200" dirty="0">
                <a:latin typeface="Monotype Corsiva" panose="03010101010201010101" pitchFamily="66" charset="0"/>
              </a:rPr>
              <a:t>“ A woman!”</a:t>
            </a:r>
          </a:p>
          <a:p>
            <a:r>
              <a:rPr lang="en-GB" sz="2200" dirty="0">
                <a:latin typeface="Monotype Corsiva" panose="03010101010201010101" pitchFamily="66" charset="0"/>
              </a:rPr>
              <a:t>“ Yes,” said Omar, “ a woman, and a wise one too. You will find her near </a:t>
            </a:r>
            <a:r>
              <a:rPr lang="en-GB" sz="2200" dirty="0" err="1">
                <a:latin typeface="Monotype Corsiva" panose="03010101010201010101" pitchFamily="66" charset="0"/>
              </a:rPr>
              <a:t>Wadi</a:t>
            </a:r>
            <a:r>
              <a:rPr lang="en-GB" sz="2200" dirty="0">
                <a:latin typeface="Monotype Corsiva" panose="03010101010201010101" pitchFamily="66" charset="0"/>
              </a:rPr>
              <a:t> </a:t>
            </a:r>
            <a:r>
              <a:rPr lang="en-GB" sz="2200" dirty="0" err="1">
                <a:latin typeface="Monotype Corsiva" panose="03010101010201010101" pitchFamily="66" charset="0"/>
              </a:rPr>
              <a:t>Bani</a:t>
            </a:r>
            <a:r>
              <a:rPr lang="en-GB" sz="2200" dirty="0">
                <a:latin typeface="Monotype Corsiva" panose="03010101010201010101" pitchFamily="66" charset="0"/>
              </a:rPr>
              <a:t> Khalid in Oman. Tomorrow I will give you camels and a guide. The guide will accompany you into Oman. There, at a place they call </a:t>
            </a:r>
            <a:r>
              <a:rPr lang="en-GB" sz="2200" dirty="0" err="1">
                <a:latin typeface="Monotype Corsiva" panose="03010101010201010101" pitchFamily="66" charset="0"/>
              </a:rPr>
              <a:t>Bediya</a:t>
            </a:r>
            <a:r>
              <a:rPr lang="en-GB" sz="2200" dirty="0">
                <a:latin typeface="Monotype Corsiva" panose="03010101010201010101" pitchFamily="66" charset="0"/>
              </a:rPr>
              <a:t>, he will leave you. From </a:t>
            </a:r>
            <a:r>
              <a:rPr lang="en-GB" sz="2200" dirty="0" err="1">
                <a:latin typeface="Monotype Corsiva" panose="03010101010201010101" pitchFamily="66" charset="0"/>
              </a:rPr>
              <a:t>Bediya</a:t>
            </a:r>
            <a:r>
              <a:rPr lang="en-GB" sz="2200" dirty="0">
                <a:latin typeface="Monotype Corsiva" panose="03010101010201010101" pitchFamily="66" charset="0"/>
              </a:rPr>
              <a:t>, you can go on foot to </a:t>
            </a:r>
            <a:r>
              <a:rPr lang="en-GB" sz="2200" dirty="0" err="1">
                <a:latin typeface="Monotype Corsiva" panose="03010101010201010101" pitchFamily="66" charset="0"/>
              </a:rPr>
              <a:t>Wadi</a:t>
            </a:r>
            <a:r>
              <a:rPr lang="en-GB" sz="2200" dirty="0">
                <a:latin typeface="Monotype Corsiva" panose="03010101010201010101" pitchFamily="66" charset="0"/>
              </a:rPr>
              <a:t> </a:t>
            </a:r>
            <a:r>
              <a:rPr lang="en-GB" sz="2200" dirty="0" err="1">
                <a:latin typeface="Monotype Corsiva" panose="03010101010201010101" pitchFamily="66" charset="0"/>
              </a:rPr>
              <a:t>Bani</a:t>
            </a:r>
            <a:r>
              <a:rPr lang="en-GB" sz="2200" dirty="0">
                <a:latin typeface="Monotype Corsiva" panose="03010101010201010101" pitchFamily="66" charset="0"/>
              </a:rPr>
              <a:t> Khalid. Now, you must get ready for your journey.”</a:t>
            </a:r>
          </a:p>
          <a:p>
            <a:r>
              <a:rPr lang="en-GB" sz="2200" dirty="0">
                <a:latin typeface="Monotype Corsiva" panose="03010101010201010101" pitchFamily="66" charset="0"/>
              </a:rPr>
              <a:t>Early the next day, </a:t>
            </a:r>
            <a:r>
              <a:rPr lang="en-GB" sz="2200" dirty="0" err="1">
                <a:latin typeface="Monotype Corsiva" panose="03010101010201010101" pitchFamily="66" charset="0"/>
              </a:rPr>
              <a:t>Abdelhaqq</a:t>
            </a:r>
            <a:r>
              <a:rPr lang="en-GB" sz="2200" dirty="0">
                <a:latin typeface="Monotype Corsiva" panose="03010101010201010101" pitchFamily="66" charset="0"/>
              </a:rPr>
              <a:t> thanked Omar for all.</a:t>
            </a:r>
          </a:p>
          <a:p>
            <a:r>
              <a:rPr lang="en-GB" sz="2200" dirty="0">
                <a:latin typeface="Monotype Corsiva" panose="03010101010201010101" pitchFamily="66" charset="0"/>
              </a:rPr>
              <a:t>“ Allah be with you,” said Omar. Then, they set out.</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27816" t="20504" r="20353" b="7131"/>
          <a:stretch/>
        </p:blipFill>
        <p:spPr>
          <a:xfrm>
            <a:off x="6367953" y="4162671"/>
            <a:ext cx="5591737" cy="2566540"/>
          </a:xfrm>
          <a:prstGeom prst="rect">
            <a:avLst/>
          </a:prstGeom>
        </p:spPr>
      </p:pic>
    </p:spTree>
    <p:extLst>
      <p:ext uri="{BB962C8B-B14F-4D97-AF65-F5344CB8AC3E}">
        <p14:creationId xmlns:p14="http://schemas.microsoft.com/office/powerpoint/2010/main" val="801343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pic>
        <p:nvPicPr>
          <p:cNvPr id="3" name="Picture 2">
            <a:extLst>
              <a:ext uri="{FF2B5EF4-FFF2-40B4-BE49-F238E27FC236}">
                <a16:creationId xmlns:a16="http://schemas.microsoft.com/office/drawing/2014/main" id="{9BF49940-DE51-4351-B690-DD03CC552D0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6096000" cy="6858000"/>
          </a:xfrm>
          <a:prstGeom prst="rect">
            <a:avLst/>
          </a:prstGeom>
        </p:spPr>
      </p:pic>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1465" y="151179"/>
            <a:ext cx="6074535" cy="6370975"/>
          </a:xfrm>
          <a:prstGeom prst="rect">
            <a:avLst/>
          </a:prstGeom>
          <a:noFill/>
        </p:spPr>
        <p:txBody>
          <a:bodyPr wrap="square" rtlCol="0">
            <a:spAutoFit/>
          </a:bodyPr>
          <a:lstStyle/>
          <a:p>
            <a:pPr algn="ctr"/>
            <a:r>
              <a:rPr lang="fr-FR" sz="6000" dirty="0">
                <a:solidFill>
                  <a:srgbClr val="FF0000"/>
                </a:solidFill>
                <a:latin typeface="Algerian" panose="04020705040A02060702" pitchFamily="82" charset="0"/>
              </a:rPr>
              <a:t>CHAPTER NINE</a:t>
            </a:r>
          </a:p>
          <a:p>
            <a:endParaRPr lang="fr-FR" sz="6000" dirty="0">
              <a:solidFill>
                <a:schemeClr val="bg1"/>
              </a:solidFill>
              <a:latin typeface="Algerian" panose="04020705040A02060702" pitchFamily="82" charset="0"/>
            </a:endParaRPr>
          </a:p>
          <a:p>
            <a:endParaRPr lang="fr-FR" sz="6000" dirty="0">
              <a:solidFill>
                <a:schemeClr val="bg1"/>
              </a:solidFill>
              <a:latin typeface="Algerian" panose="04020705040A02060702" pitchFamily="82" charset="0"/>
            </a:endParaRPr>
          </a:p>
          <a:p>
            <a:endParaRPr lang="fr-FR" sz="6000" dirty="0">
              <a:solidFill>
                <a:schemeClr val="bg1"/>
              </a:solidFill>
              <a:latin typeface="Algerian" panose="04020705040A02060702" pitchFamily="82" charset="0"/>
            </a:endParaRPr>
          </a:p>
          <a:p>
            <a:endParaRPr lang="fr-FR" sz="6000" dirty="0">
              <a:solidFill>
                <a:schemeClr val="bg1"/>
              </a:solidFill>
              <a:latin typeface="Algerian" panose="04020705040A02060702" pitchFamily="82" charset="0"/>
            </a:endParaRPr>
          </a:p>
          <a:p>
            <a:endParaRPr lang="fr-FR" sz="6000" dirty="0">
              <a:solidFill>
                <a:schemeClr val="bg1"/>
              </a:solidFill>
              <a:latin typeface="Algerian" panose="04020705040A02060702" pitchFamily="82" charset="0"/>
            </a:endParaRPr>
          </a:p>
          <a:p>
            <a:pPr algn="ctr"/>
            <a:r>
              <a:rPr lang="fr-FR" sz="4800" b="1" i="1" dirty="0" err="1">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rPr>
              <a:t>With</a:t>
            </a:r>
            <a:r>
              <a:rPr lang="fr-FR" sz="4800" b="1" i="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rPr>
              <a:t> The </a:t>
            </a:r>
            <a:r>
              <a:rPr lang="fr-FR" sz="4800" b="1" i="1" dirty="0" err="1">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rPr>
              <a:t>Beduin</a:t>
            </a:r>
            <a:endParaRPr lang="en-GB" sz="4800" b="1" i="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endParaRPr>
          </a:p>
        </p:txBody>
      </p:sp>
      <p:sp>
        <p:nvSpPr>
          <p:cNvPr id="8" name="ZoneTexte 7"/>
          <p:cNvSpPr txBox="1"/>
          <p:nvPr/>
        </p:nvSpPr>
        <p:spPr>
          <a:xfrm>
            <a:off x="6219066" y="151179"/>
            <a:ext cx="5732060" cy="6555641"/>
          </a:xfrm>
          <a:prstGeom prst="rect">
            <a:avLst/>
          </a:prstGeom>
          <a:noFill/>
        </p:spPr>
        <p:txBody>
          <a:bodyPr wrap="square" rtlCol="0">
            <a:spAutoFit/>
          </a:bodyPr>
          <a:lstStyle/>
          <a:p>
            <a:pPr algn="ctr"/>
            <a:r>
              <a:rPr lang="en-GB" sz="2800" dirty="0">
                <a:latin typeface="Dancing Script" pitchFamily="2" charset="0"/>
              </a:rPr>
              <a:t>Old Abu Khalid stopped speaking.</a:t>
            </a:r>
          </a:p>
          <a:p>
            <a:pPr algn="ctr"/>
            <a:r>
              <a:rPr lang="en-GB" sz="2800" dirty="0">
                <a:latin typeface="Dancing Script" pitchFamily="2" charset="0"/>
              </a:rPr>
              <a:t> He threw a few small sticks into the fire and then stood up. “Allah Bless you all,” </a:t>
            </a:r>
          </a:p>
          <a:p>
            <a:pPr algn="ctr"/>
            <a:r>
              <a:rPr lang="en-GB" sz="2800" dirty="0">
                <a:latin typeface="Dancing Script" pitchFamily="2" charset="0"/>
              </a:rPr>
              <a:t>he said, “ it is bed-time for me.”</a:t>
            </a:r>
          </a:p>
          <a:p>
            <a:pPr algn="ctr"/>
            <a:r>
              <a:rPr lang="en-GB" sz="2800" dirty="0">
                <a:latin typeface="Dancing Script" pitchFamily="2" charset="0"/>
              </a:rPr>
              <a:t>As he left the fire-side, </a:t>
            </a:r>
            <a:r>
              <a:rPr lang="en-GB" sz="2800" dirty="0" err="1">
                <a:latin typeface="Dancing Script" pitchFamily="2" charset="0"/>
              </a:rPr>
              <a:t>Sharifaasked</a:t>
            </a:r>
            <a:r>
              <a:rPr lang="en-GB" sz="2800" dirty="0">
                <a:latin typeface="Dancing Script" pitchFamily="2" charset="0"/>
              </a:rPr>
              <a:t> </a:t>
            </a:r>
            <a:r>
              <a:rPr lang="en-GB" sz="2800" dirty="0" err="1">
                <a:latin typeface="Dancing Script" pitchFamily="2" charset="0"/>
              </a:rPr>
              <a:t>Najaat</a:t>
            </a:r>
            <a:r>
              <a:rPr lang="en-GB" sz="2800" dirty="0">
                <a:latin typeface="Dancing Script" pitchFamily="2" charset="0"/>
              </a:rPr>
              <a:t>, “ Is that the end of the story?”</a:t>
            </a:r>
          </a:p>
          <a:p>
            <a:pPr algn="ctr"/>
            <a:r>
              <a:rPr lang="en-GB" sz="2800" dirty="0">
                <a:latin typeface="Dancing Script" pitchFamily="2" charset="0"/>
              </a:rPr>
              <a:t>One of the </a:t>
            </a:r>
            <a:r>
              <a:rPr lang="en-GB" sz="2800" dirty="0" err="1">
                <a:latin typeface="Dancing Script" pitchFamily="2" charset="0"/>
              </a:rPr>
              <a:t>Beduin</a:t>
            </a:r>
            <a:r>
              <a:rPr lang="en-GB" sz="2800" dirty="0">
                <a:latin typeface="Dancing Script" pitchFamily="2" charset="0"/>
              </a:rPr>
              <a:t> women heard her </a:t>
            </a:r>
          </a:p>
          <a:p>
            <a:pPr algn="ctr"/>
            <a:r>
              <a:rPr lang="en-GB" sz="2800" dirty="0">
                <a:latin typeface="Dancing Script" pitchFamily="2" charset="0"/>
              </a:rPr>
              <a:t>and said, “ No, my love. The old man</a:t>
            </a:r>
          </a:p>
          <a:p>
            <a:pPr algn="ctr"/>
            <a:r>
              <a:rPr lang="en-GB" sz="2800" dirty="0">
                <a:latin typeface="Dancing Script" pitchFamily="2" charset="0"/>
              </a:rPr>
              <a:t> is </a:t>
            </a:r>
            <a:r>
              <a:rPr lang="en-GB" sz="2800" dirty="0" err="1">
                <a:latin typeface="Dancing Script" pitchFamily="2" charset="0"/>
              </a:rPr>
              <a:t>tired.Tomorrow</a:t>
            </a:r>
            <a:r>
              <a:rPr lang="en-GB" sz="2800" dirty="0">
                <a:latin typeface="Dancing Script" pitchFamily="2" charset="0"/>
              </a:rPr>
              <a:t> night, he will tell us </a:t>
            </a:r>
            <a:r>
              <a:rPr lang="en-GB" sz="2800" dirty="0" err="1">
                <a:latin typeface="Dancing Script" pitchFamily="2" charset="0"/>
              </a:rPr>
              <a:t>more.Now</a:t>
            </a:r>
            <a:r>
              <a:rPr lang="en-GB" sz="2800" dirty="0">
                <a:latin typeface="Dancing Script" pitchFamily="2" charset="0"/>
              </a:rPr>
              <a:t>, you two come with me. </a:t>
            </a:r>
          </a:p>
          <a:p>
            <a:pPr algn="ctr"/>
            <a:r>
              <a:rPr lang="en-GB" sz="2800" dirty="0">
                <a:latin typeface="Dancing Script" pitchFamily="2" charset="0"/>
              </a:rPr>
              <a:t>It is bed-time for you, too.” She took the girls into the tent and made comfortable beds for them. They were soon asleep.</a:t>
            </a:r>
          </a:p>
          <a:p>
            <a:pPr algn="ctr"/>
            <a:r>
              <a:rPr lang="en-GB" sz="2800" dirty="0" err="1">
                <a:latin typeface="Dancing Script" pitchFamily="2" charset="0"/>
              </a:rPr>
              <a:t>Saood</a:t>
            </a:r>
            <a:r>
              <a:rPr lang="en-GB" sz="2800" dirty="0">
                <a:latin typeface="Dancing Script" pitchFamily="2" charset="0"/>
              </a:rPr>
              <a:t> and the boys also slept, with the moon and stars above them.</a:t>
            </a:r>
            <a:endParaRPr lang="en-GB" dirty="0">
              <a:latin typeface="Dancing Script" pitchFamily="2" charset="0"/>
            </a:endParaRPr>
          </a:p>
        </p:txBody>
      </p:sp>
    </p:spTree>
    <p:extLst>
      <p:ext uri="{BB962C8B-B14F-4D97-AF65-F5344CB8AC3E}">
        <p14:creationId xmlns:p14="http://schemas.microsoft.com/office/powerpoint/2010/main" val="2738677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117465" y="0"/>
            <a:ext cx="6074535" cy="685800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117465"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pic>
        <p:nvPicPr>
          <p:cNvPr id="3" name="Picture 2">
            <a:extLst>
              <a:ext uri="{FF2B5EF4-FFF2-40B4-BE49-F238E27FC236}">
                <a16:creationId xmlns:a16="http://schemas.microsoft.com/office/drawing/2014/main" id="{277861B5-43DC-4995-BB00-9E383FD7956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66663" y="0"/>
            <a:ext cx="6283603" cy="1427923"/>
          </a:xfrm>
          <a:prstGeom prst="rect">
            <a:avLst/>
          </a:prstGeom>
        </p:spPr>
      </p:pic>
      <p:sp>
        <p:nvSpPr>
          <p:cNvPr id="10" name="ZoneTexte 9"/>
          <p:cNvSpPr txBox="1"/>
          <p:nvPr/>
        </p:nvSpPr>
        <p:spPr>
          <a:xfrm>
            <a:off x="6488904" y="713961"/>
            <a:ext cx="5331655" cy="6001643"/>
          </a:xfrm>
          <a:prstGeom prst="rect">
            <a:avLst/>
          </a:prstGeom>
          <a:noFill/>
        </p:spPr>
        <p:txBody>
          <a:bodyPr wrap="square" rtlCol="0">
            <a:spAutoFit/>
          </a:bodyPr>
          <a:lstStyle/>
          <a:p>
            <a:pPr algn="ctr"/>
            <a:r>
              <a:rPr lang="fr-FR" sz="2400" b="1" dirty="0">
                <a:solidFill>
                  <a:srgbClr val="00B050"/>
                </a:solidFill>
                <a:latin typeface="Andalus" panose="02020603050405020304" pitchFamily="18" charset="-78"/>
                <a:cs typeface="Andalus" panose="02020603050405020304" pitchFamily="18" charset="-78"/>
              </a:rPr>
              <a:t>What is the </a:t>
            </a:r>
          </a:p>
          <a:p>
            <a:pPr algn="ctr"/>
            <a:r>
              <a:rPr lang="fr-FR" sz="2400" b="1" dirty="0">
                <a:solidFill>
                  <a:srgbClr val="00B050"/>
                </a:solidFill>
                <a:latin typeface="Andalus" panose="02020603050405020304" pitchFamily="18" charset="-78"/>
                <a:cs typeface="Andalus" panose="02020603050405020304" pitchFamily="18" charset="-78"/>
              </a:rPr>
              <a:t>most vauable thing in the world ?</a:t>
            </a:r>
          </a:p>
          <a:p>
            <a:pPr algn="ctr"/>
            <a:endParaRPr lang="fr-FR" sz="2400" dirty="0">
              <a:latin typeface="Andalus" panose="02020603050405020304" pitchFamily="18" charset="-78"/>
              <a:cs typeface="Andalus" panose="02020603050405020304" pitchFamily="18" charset="-78"/>
            </a:endParaRPr>
          </a:p>
          <a:p>
            <a:pPr algn="ctr"/>
            <a:r>
              <a:rPr lang="fr-FR" sz="2400" dirty="0">
                <a:latin typeface="Andalus" panose="02020603050405020304" pitchFamily="18" charset="-78"/>
                <a:cs typeface="Andalus" panose="02020603050405020304" pitchFamily="18" charset="-78"/>
              </a:rPr>
              <a:t>Five Arab children travelling on a     plane that had to land in the </a:t>
            </a:r>
            <a:r>
              <a:rPr lang="fr-FR" sz="2400" dirty="0" err="1">
                <a:latin typeface="Andalus" panose="02020603050405020304" pitchFamily="18" charset="-78"/>
                <a:cs typeface="Andalus" panose="02020603050405020304" pitchFamily="18" charset="-78"/>
              </a:rPr>
              <a:t>desert</a:t>
            </a:r>
            <a:r>
              <a:rPr lang="fr-FR" sz="2400" dirty="0">
                <a:latin typeface="Andalus" panose="02020603050405020304" pitchFamily="18" charset="-78"/>
                <a:cs typeface="Andalus" panose="02020603050405020304" pitchFamily="18" charset="-78"/>
              </a:rPr>
              <a:t>    </a:t>
            </a:r>
            <a:r>
              <a:rPr lang="fr-FR" sz="2400" dirty="0" err="1">
                <a:latin typeface="Andalus" panose="02020603050405020304" pitchFamily="18" charset="-78"/>
                <a:cs typeface="Andalus" panose="02020603050405020304" pitchFamily="18" charset="-78"/>
              </a:rPr>
              <a:t>were</a:t>
            </a:r>
            <a:r>
              <a:rPr lang="fr-FR" sz="2400" dirty="0">
                <a:latin typeface="Andalus" panose="02020603050405020304" pitchFamily="18" charset="-78"/>
                <a:cs typeface="Andalus" panose="02020603050405020304" pitchFamily="18" charset="-78"/>
              </a:rPr>
              <a:t> rescued by the Beduin. </a:t>
            </a:r>
          </a:p>
          <a:p>
            <a:pPr algn="ctr"/>
            <a:r>
              <a:rPr lang="fr-FR" sz="2400" dirty="0">
                <a:latin typeface="Andalus" panose="02020603050405020304" pitchFamily="18" charset="-78"/>
                <a:cs typeface="Andalus" panose="02020603050405020304" pitchFamily="18" charset="-78"/>
              </a:rPr>
              <a:t>While they </a:t>
            </a:r>
            <a:r>
              <a:rPr lang="fr-FR" sz="2400" dirty="0" err="1">
                <a:latin typeface="Andalus" panose="02020603050405020304" pitchFamily="18" charset="-78"/>
                <a:cs typeface="Andalus" panose="02020603050405020304" pitchFamily="18" charset="-78"/>
              </a:rPr>
              <a:t>were</a:t>
            </a:r>
            <a:r>
              <a:rPr lang="fr-FR" sz="2400" dirty="0">
                <a:latin typeface="Andalus" panose="02020603050405020304" pitchFamily="18" charset="-78"/>
                <a:cs typeface="Andalus" panose="02020603050405020304" pitchFamily="18" charset="-78"/>
              </a:rPr>
              <a:t> </a:t>
            </a:r>
            <a:r>
              <a:rPr lang="fr-FR" sz="2400">
                <a:latin typeface="Andalus" panose="02020603050405020304" pitchFamily="18" charset="-78"/>
                <a:cs typeface="Andalus" panose="02020603050405020304" pitchFamily="18" charset="-78"/>
              </a:rPr>
              <a:t>waiting</a:t>
            </a:r>
            <a:r>
              <a:rPr lang="fr-FR" sz="2400" dirty="0">
                <a:latin typeface="Andalus" panose="02020603050405020304" pitchFamily="18" charset="-78"/>
                <a:cs typeface="Andalus" panose="02020603050405020304" pitchFamily="18" charset="-78"/>
              </a:rPr>
              <a:t> for help ,        </a:t>
            </a:r>
            <a:r>
              <a:rPr lang="fr-FR" sz="2400" dirty="0" err="1">
                <a:latin typeface="Andalus" panose="02020603050405020304" pitchFamily="18" charset="-78"/>
                <a:cs typeface="Andalus" panose="02020603050405020304" pitchFamily="18" charset="-78"/>
              </a:rPr>
              <a:t>old</a:t>
            </a:r>
            <a:r>
              <a:rPr lang="fr-FR" sz="2400" dirty="0">
                <a:latin typeface="Andalus" panose="02020603050405020304" pitchFamily="18" charset="-78"/>
                <a:cs typeface="Andalus" panose="02020603050405020304" pitchFamily="18" charset="-78"/>
              </a:rPr>
              <a:t> Abu Khalid told them of a young man’s search for the answer to             the </a:t>
            </a:r>
            <a:r>
              <a:rPr lang="fr-FR" sz="2400" dirty="0" err="1">
                <a:latin typeface="Andalus" panose="02020603050405020304" pitchFamily="18" charset="-78"/>
                <a:cs typeface="Andalus" panose="02020603050405020304" pitchFamily="18" charset="-78"/>
              </a:rPr>
              <a:t>above</a:t>
            </a:r>
            <a:r>
              <a:rPr lang="fr-FR" sz="2400" dirty="0">
                <a:latin typeface="Andalus" panose="02020603050405020304" pitchFamily="18" charset="-78"/>
                <a:cs typeface="Andalus" panose="02020603050405020304" pitchFamily="18" charset="-78"/>
              </a:rPr>
              <a:t> question.</a:t>
            </a:r>
          </a:p>
          <a:p>
            <a:pPr algn="ctr"/>
            <a:endParaRPr lang="fr-FR" sz="2400" dirty="0">
              <a:latin typeface="Andalus" panose="02020603050405020304" pitchFamily="18" charset="-78"/>
              <a:cs typeface="Andalus" panose="02020603050405020304" pitchFamily="18" charset="-78"/>
            </a:endParaRPr>
          </a:p>
          <a:p>
            <a:pPr algn="ctr"/>
            <a:r>
              <a:rPr lang="fr-FR" sz="2400" dirty="0">
                <a:latin typeface="Andalus" panose="02020603050405020304" pitchFamily="18" charset="-78"/>
                <a:cs typeface="Andalus" panose="02020603050405020304" pitchFamily="18" charset="-78"/>
              </a:rPr>
              <a:t>Before they returned to the modern world, the children learnt </a:t>
            </a:r>
            <a:r>
              <a:rPr lang="fr-FR" sz="2400" dirty="0" err="1">
                <a:latin typeface="Andalus" panose="02020603050405020304" pitchFamily="18" charset="-78"/>
                <a:cs typeface="Andalus" panose="02020603050405020304" pitchFamily="18" charset="-78"/>
              </a:rPr>
              <a:t>much</a:t>
            </a:r>
            <a:r>
              <a:rPr lang="fr-FR" sz="2400" dirty="0">
                <a:latin typeface="Andalus" panose="02020603050405020304" pitchFamily="18" charset="-78"/>
                <a:cs typeface="Andalus" panose="02020603050405020304" pitchFamily="18" charset="-78"/>
              </a:rPr>
              <a:t>       about the Beduin and about the traditional Arab values that </a:t>
            </a:r>
            <a:r>
              <a:rPr lang="fr-FR" sz="2400" dirty="0" err="1">
                <a:latin typeface="Andalus" panose="02020603050405020304" pitchFamily="18" charset="-78"/>
                <a:cs typeface="Andalus" panose="02020603050405020304" pitchFamily="18" charset="-78"/>
              </a:rPr>
              <a:t>guided</a:t>
            </a:r>
            <a:r>
              <a:rPr lang="fr-FR" sz="2400" dirty="0">
                <a:latin typeface="Andalus" panose="02020603050405020304" pitchFamily="18" charset="-78"/>
                <a:cs typeface="Andalus" panose="02020603050405020304" pitchFamily="18" charset="-78"/>
              </a:rPr>
              <a:t>    </a:t>
            </a:r>
            <a:r>
              <a:rPr lang="fr-FR" sz="2400" dirty="0" err="1">
                <a:latin typeface="Andalus" panose="02020603050405020304" pitchFamily="18" charset="-78"/>
                <a:cs typeface="Andalus" panose="02020603050405020304" pitchFamily="18" charset="-78"/>
              </a:rPr>
              <a:t>them</a:t>
            </a:r>
            <a:r>
              <a:rPr lang="fr-FR" sz="2400" dirty="0">
                <a:latin typeface="Andalus" panose="02020603050405020304" pitchFamily="18" charset="-78"/>
                <a:cs typeface="Andalus" panose="02020603050405020304" pitchFamily="18" charset="-78"/>
              </a:rPr>
              <a:t> in their daily lives.</a:t>
            </a:r>
            <a:endParaRPr lang="en-GB" sz="2400" dirty="0">
              <a:latin typeface="Andalus" panose="02020603050405020304" pitchFamily="18" charset="-78"/>
              <a:cs typeface="Andalus" panose="02020603050405020304" pitchFamily="18" charset="-78"/>
            </a:endParaRPr>
          </a:p>
        </p:txBody>
      </p:sp>
      <p:pic>
        <p:nvPicPr>
          <p:cNvPr id="12" name="Image 11"/>
          <p:cNvPicPr>
            <a:picLocks noChangeAspect="1"/>
          </p:cNvPicPr>
          <p:nvPr/>
        </p:nvPicPr>
        <p:blipFill rotWithShape="1">
          <a:blip r:embed="rId5">
            <a:extLst>
              <a:ext uri="{28A0092B-C50C-407E-A947-70E740481C1C}">
                <a14:useLocalDpi xmlns:a14="http://schemas.microsoft.com/office/drawing/2010/main" val="0"/>
              </a:ext>
            </a:extLst>
          </a:blip>
          <a:srcRect l="4859" t="4652" r="13631" b="4410"/>
          <a:stretch/>
        </p:blipFill>
        <p:spPr>
          <a:xfrm>
            <a:off x="-72266" y="0"/>
            <a:ext cx="6117465" cy="6844112"/>
          </a:xfrm>
          <a:prstGeom prst="rect">
            <a:avLst/>
          </a:prstGeom>
        </p:spPr>
      </p:pic>
    </p:spTree>
    <p:extLst>
      <p:ext uri="{BB962C8B-B14F-4D97-AF65-F5344CB8AC3E}">
        <p14:creationId xmlns:p14="http://schemas.microsoft.com/office/powerpoint/2010/main" val="473927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2929" y="151179"/>
            <a:ext cx="5663821" cy="6555641"/>
          </a:xfrm>
          <a:prstGeom prst="rect">
            <a:avLst/>
          </a:prstGeom>
          <a:noFill/>
        </p:spPr>
        <p:txBody>
          <a:bodyPr wrap="square" rtlCol="0">
            <a:spAutoFit/>
          </a:bodyPr>
          <a:lstStyle/>
          <a:p>
            <a:pPr algn="ctr"/>
            <a:r>
              <a:rPr lang="en-GB" sz="2800" dirty="0">
                <a:latin typeface="Dancing Script" pitchFamily="2" charset="0"/>
              </a:rPr>
              <a:t>When </a:t>
            </a:r>
            <a:r>
              <a:rPr lang="en-GB" sz="2800" dirty="0" err="1">
                <a:latin typeface="Dancing Script" pitchFamily="2" charset="0"/>
              </a:rPr>
              <a:t>Hamad</a:t>
            </a:r>
            <a:r>
              <a:rPr lang="en-GB" sz="2800" dirty="0">
                <a:latin typeface="Dancing Script" pitchFamily="2" charset="0"/>
              </a:rPr>
              <a:t> woke up, he heard the call to Prayer. , and in the clear morning air in the desert it rang like a bell, “ Come to Prayer, Allah is Great.”</a:t>
            </a:r>
          </a:p>
          <a:p>
            <a:pPr algn="ctr"/>
            <a:r>
              <a:rPr lang="en-GB" sz="2800" dirty="0" err="1">
                <a:latin typeface="Dancing Script" pitchFamily="2" charset="0"/>
              </a:rPr>
              <a:t>Hamad</a:t>
            </a:r>
            <a:r>
              <a:rPr lang="en-GB" sz="2800" dirty="0">
                <a:latin typeface="Dancing Script" pitchFamily="2" charset="0"/>
              </a:rPr>
              <a:t> got up and joined the </a:t>
            </a:r>
            <a:r>
              <a:rPr lang="en-GB" sz="2800" dirty="0" err="1">
                <a:latin typeface="Dancing Script" pitchFamily="2" charset="0"/>
              </a:rPr>
              <a:t>Beduin</a:t>
            </a:r>
            <a:r>
              <a:rPr lang="en-GB" sz="2800" dirty="0">
                <a:latin typeface="Dancing Script" pitchFamily="2" charset="0"/>
              </a:rPr>
              <a:t> men as they knelt and prayed. Afterwards, </a:t>
            </a:r>
          </a:p>
          <a:p>
            <a:pPr algn="ctr"/>
            <a:r>
              <a:rPr lang="en-GB" sz="2800" dirty="0">
                <a:latin typeface="Dancing Script" pitchFamily="2" charset="0"/>
              </a:rPr>
              <a:t>the sun rose fresh and new, and it </a:t>
            </a:r>
          </a:p>
          <a:p>
            <a:pPr algn="ctr"/>
            <a:r>
              <a:rPr lang="en-GB" sz="2800" dirty="0">
                <a:latin typeface="Dancing Script" pitchFamily="2" charset="0"/>
              </a:rPr>
              <a:t>seemed to him that the world</a:t>
            </a:r>
          </a:p>
          <a:p>
            <a:pPr algn="ctr"/>
            <a:r>
              <a:rPr lang="en-GB" sz="2800" dirty="0">
                <a:latin typeface="Dancing Script" pitchFamily="2" charset="0"/>
              </a:rPr>
              <a:t> was born again.</a:t>
            </a:r>
          </a:p>
          <a:p>
            <a:pPr algn="ctr"/>
            <a:r>
              <a:rPr lang="en-GB" sz="2800" dirty="0">
                <a:latin typeface="Dancing Script" pitchFamily="2" charset="0"/>
              </a:rPr>
              <a:t>Later, the </a:t>
            </a:r>
            <a:r>
              <a:rPr lang="en-GB" sz="2800" dirty="0" err="1">
                <a:latin typeface="Dancing Script" pitchFamily="2" charset="0"/>
              </a:rPr>
              <a:t>Beduin</a:t>
            </a:r>
            <a:r>
              <a:rPr lang="en-GB" sz="2800" dirty="0">
                <a:latin typeface="Dancing Script" pitchFamily="2" charset="0"/>
              </a:rPr>
              <a:t> brought cups of warm camel</a:t>
            </a:r>
            <a:r>
              <a:rPr lang="fr-FR" sz="2800" dirty="0">
                <a:latin typeface="Dancing Script" pitchFamily="2" charset="0"/>
              </a:rPr>
              <a:t>’</a:t>
            </a:r>
            <a:r>
              <a:rPr lang="en-GB" sz="2800" dirty="0">
                <a:latin typeface="Dancing Script" pitchFamily="2" charset="0"/>
              </a:rPr>
              <a:t>s milk to the boys and </a:t>
            </a:r>
            <a:r>
              <a:rPr lang="en-GB" sz="2800" dirty="0" err="1">
                <a:latin typeface="Dancing Script" pitchFamily="2" charset="0"/>
              </a:rPr>
              <a:t>Saood</a:t>
            </a:r>
            <a:r>
              <a:rPr lang="en-GB" sz="2800" dirty="0">
                <a:latin typeface="Dancing Script" pitchFamily="2" charset="0"/>
              </a:rPr>
              <a:t>, </a:t>
            </a:r>
          </a:p>
          <a:p>
            <a:pPr algn="ctr"/>
            <a:r>
              <a:rPr lang="en-GB" sz="2800" dirty="0">
                <a:latin typeface="Dancing Script" pitchFamily="2" charset="0"/>
              </a:rPr>
              <a:t>and then hot bread. </a:t>
            </a:r>
            <a:r>
              <a:rPr lang="en-GB" sz="2800" dirty="0" err="1">
                <a:latin typeface="Dancing Script" pitchFamily="2" charset="0"/>
              </a:rPr>
              <a:t>Hamad</a:t>
            </a:r>
            <a:r>
              <a:rPr lang="en-GB" sz="2800" dirty="0">
                <a:latin typeface="Dancing Script" pitchFamily="2" charset="0"/>
              </a:rPr>
              <a:t> asked them when someone would go to </a:t>
            </a:r>
            <a:r>
              <a:rPr lang="en-GB" sz="2800" dirty="0" err="1">
                <a:latin typeface="Dancing Script" pitchFamily="2" charset="0"/>
              </a:rPr>
              <a:t>Shaybah</a:t>
            </a:r>
            <a:r>
              <a:rPr lang="en-GB" sz="2800" dirty="0">
                <a:latin typeface="Dancing Script" pitchFamily="2" charset="0"/>
              </a:rPr>
              <a:t>. </a:t>
            </a:r>
          </a:p>
          <a:p>
            <a:pPr algn="ctr"/>
            <a:r>
              <a:rPr lang="en-GB" sz="2800" dirty="0">
                <a:latin typeface="Dancing Script" pitchFamily="2" charset="0"/>
              </a:rPr>
              <a:t>They laughed and said that three </a:t>
            </a:r>
          </a:p>
          <a:p>
            <a:pPr algn="ctr"/>
            <a:r>
              <a:rPr lang="en-GB" sz="2800" dirty="0">
                <a:latin typeface="Dancing Script" pitchFamily="2" charset="0"/>
              </a:rPr>
              <a:t>men had already set out.</a:t>
            </a:r>
          </a:p>
        </p:txBody>
      </p:sp>
      <p:sp>
        <p:nvSpPr>
          <p:cNvPr id="8" name="ZoneTexte 7"/>
          <p:cNvSpPr txBox="1"/>
          <p:nvPr/>
        </p:nvSpPr>
        <p:spPr>
          <a:xfrm>
            <a:off x="6235322" y="193176"/>
            <a:ext cx="5795922" cy="6124754"/>
          </a:xfrm>
          <a:prstGeom prst="rect">
            <a:avLst/>
          </a:prstGeom>
          <a:noFill/>
        </p:spPr>
        <p:txBody>
          <a:bodyPr wrap="square" rtlCol="0">
            <a:spAutoFit/>
          </a:bodyPr>
          <a:lstStyle/>
          <a:p>
            <a:pPr algn="ctr"/>
            <a:r>
              <a:rPr lang="en-GB" sz="2800" dirty="0">
                <a:latin typeface="Dancing Script" pitchFamily="2" charset="0"/>
              </a:rPr>
              <a:t>The days passed. </a:t>
            </a:r>
            <a:r>
              <a:rPr lang="en-GB" sz="2800" dirty="0" err="1">
                <a:latin typeface="Dancing Script" pitchFamily="2" charset="0"/>
              </a:rPr>
              <a:t>Hamad</a:t>
            </a:r>
            <a:r>
              <a:rPr lang="en-GB" sz="2800" dirty="0">
                <a:latin typeface="Dancing Script" pitchFamily="2" charset="0"/>
              </a:rPr>
              <a:t> and his brothers had never ridden camels. So, the </a:t>
            </a:r>
            <a:r>
              <a:rPr lang="en-GB" sz="2800" dirty="0" err="1">
                <a:latin typeface="Dancing Script" pitchFamily="2" charset="0"/>
              </a:rPr>
              <a:t>Beduin</a:t>
            </a:r>
            <a:r>
              <a:rPr lang="en-GB" sz="2800" dirty="0">
                <a:latin typeface="Dancing Script" pitchFamily="2" charset="0"/>
              </a:rPr>
              <a:t> taught them camel-riding. It was very exciting. </a:t>
            </a:r>
            <a:r>
              <a:rPr lang="en-GB" sz="2800" dirty="0" err="1">
                <a:latin typeface="Dancing Script" pitchFamily="2" charset="0"/>
              </a:rPr>
              <a:t>Hamad</a:t>
            </a:r>
            <a:r>
              <a:rPr lang="en-GB" sz="2800" dirty="0">
                <a:latin typeface="Dancing Script" pitchFamily="2" charset="0"/>
              </a:rPr>
              <a:t> made everyone laugh </a:t>
            </a:r>
          </a:p>
          <a:p>
            <a:pPr algn="ctr"/>
            <a:r>
              <a:rPr lang="en-GB" sz="2800" dirty="0">
                <a:latin typeface="Dancing Script" pitchFamily="2" charset="0"/>
              </a:rPr>
              <a:t>when he fell off. </a:t>
            </a:r>
          </a:p>
          <a:p>
            <a:pPr algn="ctr"/>
            <a:r>
              <a:rPr lang="en-GB" sz="2800" dirty="0" err="1">
                <a:latin typeface="Dancing Script" pitchFamily="2" charset="0"/>
              </a:rPr>
              <a:t>Najaat</a:t>
            </a:r>
            <a:r>
              <a:rPr lang="en-GB" sz="2800" dirty="0">
                <a:latin typeface="Dancing Script" pitchFamily="2" charset="0"/>
              </a:rPr>
              <a:t> and </a:t>
            </a:r>
            <a:r>
              <a:rPr lang="en-GB" sz="2800" dirty="0" err="1">
                <a:latin typeface="Dancing Script" pitchFamily="2" charset="0"/>
              </a:rPr>
              <a:t>Sharifa</a:t>
            </a:r>
            <a:r>
              <a:rPr lang="en-GB" sz="2800" dirty="0">
                <a:latin typeface="Dancing Script" pitchFamily="2" charset="0"/>
              </a:rPr>
              <a:t> enjoyed learning</a:t>
            </a:r>
          </a:p>
          <a:p>
            <a:pPr algn="ctr"/>
            <a:r>
              <a:rPr lang="en-GB" sz="2800" dirty="0">
                <a:latin typeface="Dancing Script" pitchFamily="2" charset="0"/>
              </a:rPr>
              <a:t> how to make bread as the </a:t>
            </a:r>
            <a:r>
              <a:rPr lang="en-GB" sz="2800" dirty="0" err="1">
                <a:latin typeface="Dancing Script" pitchFamily="2" charset="0"/>
              </a:rPr>
              <a:t>Beduin</a:t>
            </a:r>
            <a:r>
              <a:rPr lang="en-GB" sz="2800" dirty="0">
                <a:latin typeface="Dancing Script" pitchFamily="2" charset="0"/>
              </a:rPr>
              <a:t> women make it. The </a:t>
            </a:r>
            <a:r>
              <a:rPr lang="en-GB" sz="2800" dirty="0" err="1">
                <a:latin typeface="Dancing Script" pitchFamily="2" charset="0"/>
              </a:rPr>
              <a:t>Beduin</a:t>
            </a:r>
            <a:r>
              <a:rPr lang="en-GB" sz="2800" dirty="0">
                <a:latin typeface="Dancing Script" pitchFamily="2" charset="0"/>
              </a:rPr>
              <a:t> girls also taught </a:t>
            </a:r>
          </a:p>
          <a:p>
            <a:pPr algn="ctr"/>
            <a:r>
              <a:rPr lang="en-GB" sz="2800" dirty="0">
                <a:latin typeface="Dancing Script" pitchFamily="2" charset="0"/>
              </a:rPr>
              <a:t>them some dancing.</a:t>
            </a:r>
          </a:p>
          <a:p>
            <a:pPr algn="ctr"/>
            <a:r>
              <a:rPr lang="en-GB" sz="2800" dirty="0">
                <a:latin typeface="Dancing Script" pitchFamily="2" charset="0"/>
              </a:rPr>
              <a:t>In the early evening, the boys rode camels again for a mile or two, and all of the</a:t>
            </a:r>
          </a:p>
          <a:p>
            <a:pPr algn="ctr"/>
            <a:r>
              <a:rPr lang="en-GB" sz="2800" dirty="0">
                <a:latin typeface="Dancing Script" pitchFamily="2" charset="0"/>
              </a:rPr>
              <a:t> dogs followed them. </a:t>
            </a:r>
            <a:r>
              <a:rPr lang="en-GB" sz="2800" dirty="0" err="1">
                <a:latin typeface="Dancing Script" pitchFamily="2" charset="0"/>
              </a:rPr>
              <a:t>Salim</a:t>
            </a:r>
            <a:r>
              <a:rPr lang="en-GB" sz="2800" dirty="0">
                <a:latin typeface="Dancing Script" pitchFamily="2" charset="0"/>
              </a:rPr>
              <a:t> noticed that </a:t>
            </a:r>
          </a:p>
          <a:p>
            <a:pPr algn="ctr"/>
            <a:r>
              <a:rPr lang="en-GB" sz="2800" dirty="0">
                <a:latin typeface="Dancing Script" pitchFamily="2" charset="0"/>
              </a:rPr>
              <a:t>the dogs were healthy and well looked after. </a:t>
            </a:r>
          </a:p>
          <a:p>
            <a:pPr algn="ctr"/>
            <a:r>
              <a:rPr lang="en-GB" sz="2800" dirty="0">
                <a:latin typeface="Dancing Script" pitchFamily="2" charset="0"/>
              </a:rPr>
              <a:t>They were beautiful animals.</a:t>
            </a:r>
          </a:p>
        </p:txBody>
      </p:sp>
    </p:spTree>
    <p:extLst>
      <p:ext uri="{BB962C8B-B14F-4D97-AF65-F5344CB8AC3E}">
        <p14:creationId xmlns:p14="http://schemas.microsoft.com/office/powerpoint/2010/main" val="2276824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32012" y="382137"/>
            <a:ext cx="5390866" cy="6124754"/>
          </a:xfrm>
          <a:prstGeom prst="rect">
            <a:avLst/>
          </a:prstGeom>
          <a:noFill/>
        </p:spPr>
        <p:txBody>
          <a:bodyPr wrap="square" rtlCol="0">
            <a:spAutoFit/>
          </a:bodyPr>
          <a:lstStyle/>
          <a:p>
            <a:pPr algn="ctr"/>
            <a:r>
              <a:rPr lang="en-GB" sz="2800" dirty="0">
                <a:latin typeface="Dancing Script" pitchFamily="2" charset="0"/>
              </a:rPr>
              <a:t>Later in the evening, there was a meal </a:t>
            </a:r>
          </a:p>
          <a:p>
            <a:pPr algn="ctr"/>
            <a:r>
              <a:rPr lang="en-GB" sz="2800" dirty="0">
                <a:latin typeface="Dancing Script" pitchFamily="2" charset="0"/>
              </a:rPr>
              <a:t>of rice and fish. The fish was a surprise in the desert, but the </a:t>
            </a:r>
            <a:r>
              <a:rPr lang="en-GB" sz="2800" dirty="0" err="1">
                <a:latin typeface="Dancing Script" pitchFamily="2" charset="0"/>
              </a:rPr>
              <a:t>Beduin</a:t>
            </a:r>
            <a:r>
              <a:rPr lang="en-GB" sz="2800" dirty="0">
                <a:latin typeface="Dancing Script" pitchFamily="2" charset="0"/>
              </a:rPr>
              <a:t> had </a:t>
            </a:r>
          </a:p>
          <a:p>
            <a:pPr algn="ctr"/>
            <a:r>
              <a:rPr lang="en-GB" sz="2800" dirty="0">
                <a:latin typeface="Dancing Script" pitchFamily="2" charset="0"/>
              </a:rPr>
              <a:t>a lot of it. They salt it and dry it </a:t>
            </a:r>
          </a:p>
          <a:p>
            <a:pPr algn="ctr"/>
            <a:r>
              <a:rPr lang="en-GB" sz="2800" dirty="0">
                <a:latin typeface="Dancing Script" pitchFamily="2" charset="0"/>
              </a:rPr>
              <a:t>in the sun. The boys had seen it</a:t>
            </a:r>
          </a:p>
          <a:p>
            <a:pPr algn="ctr"/>
            <a:r>
              <a:rPr lang="en-GB" sz="2800" dirty="0">
                <a:latin typeface="Dancing Script" pitchFamily="2" charset="0"/>
              </a:rPr>
              <a:t> hanging in one of the tents. </a:t>
            </a:r>
          </a:p>
          <a:p>
            <a:pPr algn="ctr"/>
            <a:r>
              <a:rPr lang="en-GB" sz="2800" dirty="0">
                <a:latin typeface="Dancing Script" pitchFamily="2" charset="0"/>
              </a:rPr>
              <a:t>It looked like dry sticks.</a:t>
            </a:r>
          </a:p>
          <a:p>
            <a:pPr algn="ctr"/>
            <a:r>
              <a:rPr lang="en-GB" sz="2800" dirty="0">
                <a:latin typeface="Dancing Script" pitchFamily="2" charset="0"/>
              </a:rPr>
              <a:t>Then, after the meal, little fires </a:t>
            </a:r>
          </a:p>
          <a:p>
            <a:pPr algn="ctr"/>
            <a:r>
              <a:rPr lang="en-GB" sz="2800" dirty="0">
                <a:latin typeface="Dancing Script" pitchFamily="2" charset="0"/>
              </a:rPr>
              <a:t>were lit and coffee was made. Everybody sat comfortably on the sand again </a:t>
            </a:r>
          </a:p>
          <a:p>
            <a:pPr algn="ctr"/>
            <a:r>
              <a:rPr lang="en-GB" sz="2800" dirty="0">
                <a:latin typeface="Dancing Script" pitchFamily="2" charset="0"/>
              </a:rPr>
              <a:t>to hear Abu Khalid continue his story.</a:t>
            </a:r>
          </a:p>
          <a:p>
            <a:pPr algn="ctr"/>
            <a:r>
              <a:rPr lang="en-GB" sz="2800" dirty="0">
                <a:latin typeface="Dancing Script" pitchFamily="2" charset="0"/>
              </a:rPr>
              <a:t>The old man smoked his pipe for</a:t>
            </a:r>
          </a:p>
          <a:p>
            <a:pPr algn="ctr"/>
            <a:r>
              <a:rPr lang="en-GB" sz="2800" dirty="0">
                <a:latin typeface="Dancing Script" pitchFamily="2" charset="0"/>
              </a:rPr>
              <a:t> a minute or two, and drank </a:t>
            </a:r>
          </a:p>
          <a:p>
            <a:pPr algn="ctr"/>
            <a:r>
              <a:rPr lang="en-GB" sz="2800" dirty="0">
                <a:latin typeface="Dancing Script" pitchFamily="2" charset="0"/>
              </a:rPr>
              <a:t>a cup of coffee.</a:t>
            </a:r>
          </a:p>
        </p:txBody>
      </p:sp>
      <p:sp>
        <p:nvSpPr>
          <p:cNvPr id="8" name="ZoneTexte 7"/>
          <p:cNvSpPr txBox="1"/>
          <p:nvPr/>
        </p:nvSpPr>
        <p:spPr>
          <a:xfrm>
            <a:off x="6237027" y="313899"/>
            <a:ext cx="5704764" cy="5509200"/>
          </a:xfrm>
          <a:prstGeom prst="rect">
            <a:avLst/>
          </a:prstGeom>
          <a:noFill/>
        </p:spPr>
        <p:txBody>
          <a:bodyPr wrap="square" rtlCol="0">
            <a:spAutoFit/>
          </a:bodyPr>
          <a:lstStyle/>
          <a:p>
            <a:pPr algn="ctr"/>
            <a:r>
              <a:rPr lang="en-GB" sz="4400" dirty="0">
                <a:latin typeface="Dancing Script" pitchFamily="2" charset="0"/>
              </a:rPr>
              <a:t>A dog moved nearer to</a:t>
            </a:r>
          </a:p>
          <a:p>
            <a:pPr algn="ctr"/>
            <a:r>
              <a:rPr lang="en-GB" sz="4400" dirty="0">
                <a:latin typeface="Dancing Script" pitchFamily="2" charset="0"/>
              </a:rPr>
              <a:t> him and sat beside him.</a:t>
            </a:r>
          </a:p>
          <a:p>
            <a:pPr algn="ctr"/>
            <a:r>
              <a:rPr lang="en-GB" sz="4400" dirty="0">
                <a:latin typeface="Dancing Script" pitchFamily="2" charset="0"/>
              </a:rPr>
              <a:t>Suleiman could see the </a:t>
            </a:r>
          </a:p>
          <a:p>
            <a:pPr algn="ctr"/>
            <a:r>
              <a:rPr lang="en-GB" sz="4400" dirty="0">
                <a:latin typeface="Dancing Script" pitchFamily="2" charset="0"/>
              </a:rPr>
              <a:t>fire shining in the dog</a:t>
            </a:r>
            <a:r>
              <a:rPr lang="fr-FR" sz="4400" dirty="0">
                <a:latin typeface="Dancing Script" pitchFamily="2" charset="0"/>
              </a:rPr>
              <a:t>’</a:t>
            </a:r>
            <a:r>
              <a:rPr lang="en-GB" sz="4400" dirty="0">
                <a:latin typeface="Dancing Script" pitchFamily="2" charset="0"/>
              </a:rPr>
              <a:t>s golden eyes. </a:t>
            </a:r>
          </a:p>
          <a:p>
            <a:pPr algn="ctr"/>
            <a:r>
              <a:rPr lang="en-GB" sz="4400" dirty="0">
                <a:latin typeface="Dancing Script" pitchFamily="2" charset="0"/>
              </a:rPr>
              <a:t>Abu Khalid looked up </a:t>
            </a:r>
          </a:p>
          <a:p>
            <a:pPr algn="ctr"/>
            <a:r>
              <a:rPr lang="en-GB" sz="4400" dirty="0">
                <a:latin typeface="Dancing Script" pitchFamily="2" charset="0"/>
              </a:rPr>
              <a:t>and spoke to all those </a:t>
            </a:r>
          </a:p>
          <a:p>
            <a:pPr algn="ctr"/>
            <a:r>
              <a:rPr lang="en-GB" sz="4400" dirty="0">
                <a:latin typeface="Dancing Script" pitchFamily="2" charset="0"/>
              </a:rPr>
              <a:t>who sat listening.</a:t>
            </a:r>
          </a:p>
        </p:txBody>
      </p:sp>
    </p:spTree>
    <p:extLst>
      <p:ext uri="{BB962C8B-B14F-4D97-AF65-F5344CB8AC3E}">
        <p14:creationId xmlns:p14="http://schemas.microsoft.com/office/powerpoint/2010/main" val="3706448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123066"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pic>
        <p:nvPicPr>
          <p:cNvPr id="9" name="Image 10">
            <a:extLst>
              <a:ext uri="{FF2B5EF4-FFF2-40B4-BE49-F238E27FC236}">
                <a16:creationId xmlns:a16="http://schemas.microsoft.com/office/drawing/2014/main" id="{840A3004-AD6C-4A31-B45B-252DC4F03A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501" t="34104" r="42781" b="25373"/>
          <a:stretch/>
        </p:blipFill>
        <p:spPr>
          <a:xfrm>
            <a:off x="708087" y="1314046"/>
            <a:ext cx="4556760" cy="3470852"/>
          </a:xfrm>
          <a:prstGeom prst="rect">
            <a:avLst/>
          </a:prstGeom>
        </p:spPr>
      </p:pic>
      <p:sp>
        <p:nvSpPr>
          <p:cNvPr id="6" name="ZoneTexte 5"/>
          <p:cNvSpPr txBox="1"/>
          <p:nvPr/>
        </p:nvSpPr>
        <p:spPr>
          <a:xfrm>
            <a:off x="110826" y="365670"/>
            <a:ext cx="5818945" cy="6740307"/>
          </a:xfrm>
          <a:prstGeom prst="rect">
            <a:avLst/>
          </a:prstGeom>
          <a:noFill/>
        </p:spPr>
        <p:txBody>
          <a:bodyPr wrap="square" rtlCol="0">
            <a:spAutoFit/>
          </a:bodyPr>
          <a:lstStyle/>
          <a:p>
            <a:pPr algn="ctr"/>
            <a:r>
              <a:rPr lang="fr-FR" sz="6000" b="1" dirty="0">
                <a:solidFill>
                  <a:srgbClr val="00B050"/>
                </a:solidFill>
                <a:effectLst>
                  <a:outerShdw blurRad="38100" dist="38100" dir="2700000" algn="tl">
                    <a:srgbClr val="000000">
                      <a:alpha val="43137"/>
                    </a:srgbClr>
                  </a:outerShdw>
                </a:effectLst>
                <a:latin typeface="Algerian" panose="04020705040A02060702" pitchFamily="82" charset="0"/>
              </a:rPr>
              <a:t>CHAPTER TEN</a:t>
            </a:r>
          </a:p>
          <a:p>
            <a:endParaRPr lang="fr-FR" sz="6000" dirty="0">
              <a:solidFill>
                <a:schemeClr val="bg1"/>
              </a:solidFill>
              <a:latin typeface="Algerian" panose="04020705040A02060702" pitchFamily="82" charset="0"/>
            </a:endParaRPr>
          </a:p>
          <a:p>
            <a:endParaRPr lang="fr-FR" sz="6000" dirty="0">
              <a:solidFill>
                <a:schemeClr val="bg1"/>
              </a:solidFill>
              <a:latin typeface="Algerian" panose="04020705040A02060702" pitchFamily="82" charset="0"/>
            </a:endParaRPr>
          </a:p>
          <a:p>
            <a:endParaRPr lang="fr-FR" sz="6000" dirty="0">
              <a:solidFill>
                <a:schemeClr val="bg1"/>
              </a:solidFill>
              <a:latin typeface="Algerian" panose="04020705040A02060702" pitchFamily="82" charset="0"/>
            </a:endParaRPr>
          </a:p>
          <a:p>
            <a:pPr algn="ctr"/>
            <a:r>
              <a:rPr lang="fr-FR" sz="6000" dirty="0">
                <a:solidFill>
                  <a:schemeClr val="bg1"/>
                </a:solidFill>
                <a:latin typeface="Algerian" panose="04020705040A02060702" pitchFamily="82" charset="0"/>
              </a:rPr>
              <a:t>                   </a:t>
            </a:r>
            <a:r>
              <a:rPr lang="fr-FR" sz="6600" b="1" i="1" dirty="0">
                <a:solidFill>
                  <a:srgbClr val="002060"/>
                </a:solidFill>
                <a:effectLst>
                  <a:outerShdw blurRad="38100" dist="38100" dir="2700000" algn="tl">
                    <a:srgbClr val="000000">
                      <a:alpha val="43137"/>
                    </a:srgbClr>
                  </a:outerShdw>
                </a:effectLst>
                <a:latin typeface="Lucida Handwriting" panose="03010101010101010101" pitchFamily="66" charset="0"/>
              </a:rPr>
              <a:t>Oum </a:t>
            </a:r>
            <a:r>
              <a:rPr lang="fr-FR" sz="6600" b="1" i="1" dirty="0" err="1">
                <a:solidFill>
                  <a:srgbClr val="002060"/>
                </a:solidFill>
                <a:effectLst>
                  <a:outerShdw blurRad="38100" dist="38100" dir="2700000" algn="tl">
                    <a:srgbClr val="000000">
                      <a:alpha val="43137"/>
                    </a:srgbClr>
                  </a:outerShdw>
                </a:effectLst>
                <a:latin typeface="Lucida Handwriting" panose="03010101010101010101" pitchFamily="66" charset="0"/>
              </a:rPr>
              <a:t>Saloom</a:t>
            </a:r>
            <a:endParaRPr lang="en-GB" sz="6600" b="1" i="1" dirty="0">
              <a:solidFill>
                <a:srgbClr val="002060"/>
              </a:solidFill>
              <a:effectLst>
                <a:outerShdw blurRad="38100" dist="38100" dir="2700000" algn="tl">
                  <a:srgbClr val="000000">
                    <a:alpha val="43137"/>
                  </a:srgbClr>
                </a:outerShdw>
              </a:effectLst>
              <a:latin typeface="Lucida Handwriting" panose="03010101010101010101" pitchFamily="66"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6302674" y="302359"/>
            <a:ext cx="5778500" cy="6032421"/>
          </a:xfrm>
          <a:prstGeom prst="rect">
            <a:avLst/>
          </a:prstGeom>
          <a:noFill/>
        </p:spPr>
        <p:txBody>
          <a:bodyPr wrap="square" rtlCol="0">
            <a:spAutoFit/>
          </a:bodyPr>
          <a:lstStyle/>
          <a:p>
            <a:pPr algn="ctr"/>
            <a:r>
              <a:rPr lang="en-GB" dirty="0"/>
              <a:t>“ </a:t>
            </a:r>
            <a:r>
              <a:rPr lang="en-GB" dirty="0" err="1"/>
              <a:t>Bismillah</a:t>
            </a:r>
            <a:r>
              <a:rPr lang="en-GB" dirty="0"/>
              <a:t> el Rahman el Rahim,” Abu Khalid began.</a:t>
            </a:r>
          </a:p>
          <a:p>
            <a:pPr algn="ctr"/>
            <a:r>
              <a:rPr lang="en-GB" dirty="0"/>
              <a:t> “ Now, about this  young fellow, </a:t>
            </a:r>
            <a:r>
              <a:rPr lang="en-GB" dirty="0" err="1"/>
              <a:t>Abdelhaqq</a:t>
            </a:r>
            <a:r>
              <a:rPr lang="en-GB" dirty="0"/>
              <a:t>. Where was </a:t>
            </a:r>
          </a:p>
          <a:p>
            <a:pPr algn="ctr"/>
            <a:r>
              <a:rPr lang="en-GB" dirty="0"/>
              <a:t>he when I stopped talking last night?”</a:t>
            </a:r>
          </a:p>
          <a:p>
            <a:pPr algn="ctr"/>
            <a:r>
              <a:rPr lang="en-GB" dirty="0"/>
              <a:t>“ He was going to Oman, to </a:t>
            </a:r>
            <a:r>
              <a:rPr lang="en-GB" dirty="0" err="1"/>
              <a:t>Wadi</a:t>
            </a:r>
            <a:r>
              <a:rPr lang="en-GB" dirty="0"/>
              <a:t> </a:t>
            </a:r>
            <a:r>
              <a:rPr lang="en-GB" dirty="0" err="1"/>
              <a:t>Bani</a:t>
            </a:r>
            <a:r>
              <a:rPr lang="en-GB" dirty="0"/>
              <a:t> Khalid,” </a:t>
            </a:r>
          </a:p>
          <a:p>
            <a:pPr algn="ctr"/>
            <a:r>
              <a:rPr lang="en-GB" dirty="0"/>
              <a:t>said a small </a:t>
            </a:r>
            <a:r>
              <a:rPr lang="en-GB" dirty="0" err="1"/>
              <a:t>Beduin</a:t>
            </a:r>
            <a:r>
              <a:rPr lang="en-GB" dirty="0"/>
              <a:t> boy. </a:t>
            </a:r>
          </a:p>
          <a:p>
            <a:pPr algn="ctr"/>
            <a:r>
              <a:rPr lang="en-GB" dirty="0"/>
              <a:t>“ Ah, yes. Now, I remember,” said Abu Khalid.</a:t>
            </a:r>
          </a:p>
          <a:p>
            <a:r>
              <a:rPr lang="en-GB" b="1" dirty="0"/>
              <a:t>Abu Khalid</a:t>
            </a:r>
            <a:r>
              <a:rPr lang="fr-FR" b="1" dirty="0"/>
              <a:t>’</a:t>
            </a:r>
            <a:r>
              <a:rPr lang="en-GB" b="1" dirty="0"/>
              <a:t>s story </a:t>
            </a:r>
            <a:r>
              <a:rPr lang="en-GB" dirty="0"/>
              <a:t>(2)</a:t>
            </a:r>
          </a:p>
          <a:p>
            <a:r>
              <a:rPr lang="en-GB" dirty="0"/>
              <a:t>  </a:t>
            </a:r>
            <a:r>
              <a:rPr lang="en-GB" dirty="0">
                <a:latin typeface="Dancing Script" pitchFamily="2" charset="0"/>
              </a:rPr>
              <a:t> </a:t>
            </a:r>
            <a:r>
              <a:rPr lang="en-GB" sz="2000" dirty="0">
                <a:latin typeface="Dancing Script" pitchFamily="2" charset="0"/>
              </a:rPr>
              <a:t>Well, his journey was easy. He had a good guide to show him the way and look after him. Omar Abdullah</a:t>
            </a:r>
            <a:r>
              <a:rPr lang="fr-FR" sz="2000" dirty="0">
                <a:latin typeface="Dancing Script" pitchFamily="2" charset="0"/>
              </a:rPr>
              <a:t>’</a:t>
            </a:r>
            <a:r>
              <a:rPr lang="en-GB" sz="2000" dirty="0">
                <a:latin typeface="Dancing Script" pitchFamily="2" charset="0"/>
              </a:rPr>
              <a:t>s camels were strong and fast. There was water in the wells, and the guide knew where all the wells were. So, they had no trouble and came safely to </a:t>
            </a:r>
            <a:r>
              <a:rPr lang="en-GB" sz="2000" dirty="0" err="1">
                <a:latin typeface="Dancing Script" pitchFamily="2" charset="0"/>
              </a:rPr>
              <a:t>Bediya</a:t>
            </a:r>
            <a:r>
              <a:rPr lang="en-GB" sz="2000" dirty="0">
                <a:latin typeface="Dancing Script" pitchFamily="2" charset="0"/>
              </a:rPr>
              <a:t> in Oman.</a:t>
            </a:r>
          </a:p>
          <a:p>
            <a:r>
              <a:rPr lang="en-GB" sz="2000" dirty="0" err="1">
                <a:latin typeface="Dancing Script" pitchFamily="2" charset="0"/>
              </a:rPr>
              <a:t>Abdelhaqq</a:t>
            </a:r>
            <a:r>
              <a:rPr lang="en-GB" sz="2000" dirty="0">
                <a:latin typeface="Dancing Script" pitchFamily="2" charset="0"/>
              </a:rPr>
              <a:t> said goodbye to his guide, and the man took the camels back to Omar Abdullah. Then, after resting for a day or two, </a:t>
            </a:r>
            <a:r>
              <a:rPr lang="en-GB" sz="2000" dirty="0" err="1">
                <a:latin typeface="Dancing Script" pitchFamily="2" charset="0"/>
              </a:rPr>
              <a:t>Abdelhaqq</a:t>
            </a:r>
            <a:r>
              <a:rPr lang="en-GB" sz="2000" dirty="0">
                <a:latin typeface="Dancing Script" pitchFamily="2" charset="0"/>
              </a:rPr>
              <a:t> set out on foot for </a:t>
            </a:r>
            <a:r>
              <a:rPr lang="en-GB" sz="2000" dirty="0" err="1">
                <a:latin typeface="Dancing Script" pitchFamily="2" charset="0"/>
              </a:rPr>
              <a:t>Wadi</a:t>
            </a:r>
            <a:r>
              <a:rPr lang="en-GB" sz="2000" dirty="0">
                <a:latin typeface="Dancing Script" pitchFamily="2" charset="0"/>
              </a:rPr>
              <a:t> </a:t>
            </a:r>
            <a:r>
              <a:rPr lang="en-GB" sz="2000" dirty="0" err="1">
                <a:latin typeface="Dancing Script" pitchFamily="2" charset="0"/>
              </a:rPr>
              <a:t>Bani</a:t>
            </a:r>
            <a:r>
              <a:rPr lang="en-GB" sz="2000" dirty="0">
                <a:latin typeface="Dancing Script" pitchFamily="2" charset="0"/>
              </a:rPr>
              <a:t> Khalid.</a:t>
            </a:r>
          </a:p>
          <a:p>
            <a:r>
              <a:rPr lang="en-GB" sz="2000" dirty="0">
                <a:latin typeface="Dancing Script" pitchFamily="2" charset="0"/>
              </a:rPr>
              <a:t>He soon found that he had to climb over big rocks, but the people he met were friendly. When he asked about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 they said he was on the right path. On the second day, he came to the </a:t>
            </a:r>
            <a:r>
              <a:rPr lang="en-GB" sz="2000" dirty="0" err="1">
                <a:latin typeface="Dancing Script" pitchFamily="2" charset="0"/>
              </a:rPr>
              <a:t>wadi</a:t>
            </a:r>
            <a:r>
              <a:rPr lang="en-GB" sz="2000" dirty="0">
                <a:latin typeface="Dancing Script" pitchFamily="2" charset="0"/>
              </a:rPr>
              <a:t> and followed it for some hours, </a:t>
            </a:r>
          </a:p>
          <a:p>
            <a:r>
              <a:rPr lang="en-GB" sz="2000" dirty="0">
                <a:latin typeface="Dancing Script" pitchFamily="2" charset="0"/>
              </a:rPr>
              <a:t>and at last he came to something which surprised him.</a:t>
            </a:r>
            <a:endParaRPr lang="en-GB" sz="2000" dirty="0"/>
          </a:p>
        </p:txBody>
      </p:sp>
    </p:spTree>
    <p:extLst>
      <p:ext uri="{BB962C8B-B14F-4D97-AF65-F5344CB8AC3E}">
        <p14:creationId xmlns:p14="http://schemas.microsoft.com/office/powerpoint/2010/main" val="4111292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27000" y="558800"/>
            <a:ext cx="5753100" cy="5940088"/>
          </a:xfrm>
          <a:prstGeom prst="rect">
            <a:avLst/>
          </a:prstGeom>
          <a:noFill/>
        </p:spPr>
        <p:txBody>
          <a:bodyPr wrap="square" rtlCol="0">
            <a:spAutoFit/>
          </a:bodyPr>
          <a:lstStyle/>
          <a:p>
            <a:pPr algn="ctr"/>
            <a:r>
              <a:rPr lang="en-GB" sz="2000" dirty="0">
                <a:latin typeface="Dancing Script" pitchFamily="2" charset="0"/>
              </a:rPr>
              <a:t>It was a large lake of clear water, and all round it </a:t>
            </a:r>
          </a:p>
          <a:p>
            <a:pPr algn="ctr"/>
            <a:r>
              <a:rPr lang="en-GB" sz="2000" dirty="0">
                <a:latin typeface="Dancing Script" pitchFamily="2" charset="0"/>
              </a:rPr>
              <a:t>beautiful flowers were growing. Since he left </a:t>
            </a:r>
            <a:r>
              <a:rPr lang="en-GB" sz="2000" dirty="0" err="1">
                <a:latin typeface="Dancing Script" pitchFamily="2" charset="0"/>
              </a:rPr>
              <a:t>Teewi</a:t>
            </a:r>
            <a:r>
              <a:rPr lang="en-GB" sz="2000" dirty="0">
                <a:latin typeface="Dancing Script" pitchFamily="2" charset="0"/>
              </a:rPr>
              <a:t>. </a:t>
            </a:r>
          </a:p>
          <a:p>
            <a:pPr algn="ctr"/>
            <a:r>
              <a:rPr lang="en-GB" sz="2000" dirty="0">
                <a:latin typeface="Dancing Script" pitchFamily="2" charset="0"/>
              </a:rPr>
              <a:t>He had not seen such water. Beautiful clear water, </a:t>
            </a:r>
          </a:p>
          <a:p>
            <a:pPr algn="ctr"/>
            <a:r>
              <a:rPr lang="en-GB" sz="2000" dirty="0">
                <a:latin typeface="Dancing Script" pitchFamily="2" charset="0"/>
              </a:rPr>
              <a:t>as blue as the sky. He certainly drank well that day. </a:t>
            </a:r>
          </a:p>
          <a:p>
            <a:pPr algn="ctr"/>
            <a:r>
              <a:rPr lang="en-GB" sz="2000" dirty="0">
                <a:latin typeface="Dancing Script" pitchFamily="2" charset="0"/>
              </a:rPr>
              <a:t>He even took off his clothes and walked into the water.</a:t>
            </a:r>
          </a:p>
          <a:p>
            <a:pPr algn="ctr"/>
            <a:r>
              <a:rPr lang="en-GB" sz="2000" dirty="0">
                <a:latin typeface="Dancing Script" pitchFamily="2" charset="0"/>
              </a:rPr>
              <a:t> He had never seen so much beautiful sweet water. </a:t>
            </a:r>
          </a:p>
          <a:p>
            <a:pPr algn="ctr"/>
            <a:r>
              <a:rPr lang="en-GB" sz="2000" dirty="0">
                <a:latin typeface="Dancing Script" pitchFamily="2" charset="0"/>
              </a:rPr>
              <a:t>It was just like heaven. </a:t>
            </a:r>
          </a:p>
          <a:p>
            <a:pPr algn="ctr"/>
            <a:r>
              <a:rPr lang="en-GB" sz="2000" dirty="0">
                <a:latin typeface="Dancing Script" pitchFamily="2" charset="0"/>
              </a:rPr>
              <a:t>Well, he followed the </a:t>
            </a:r>
            <a:r>
              <a:rPr lang="en-GB" sz="2000" dirty="0" err="1">
                <a:latin typeface="Dancing Script" pitchFamily="2" charset="0"/>
              </a:rPr>
              <a:t>wadi</a:t>
            </a:r>
            <a:r>
              <a:rPr lang="en-GB" sz="2000" dirty="0">
                <a:latin typeface="Dancing Script" pitchFamily="2" charset="0"/>
              </a:rPr>
              <a:t> higher and higher, and everywhere the sweetest flowers were growing. He came to a small village, where someone gave him dates and fruit, and brought him coffee to drink. And when he asked again</a:t>
            </a:r>
          </a:p>
          <a:p>
            <a:pPr algn="ctr"/>
            <a:r>
              <a:rPr lang="en-GB" sz="2000" dirty="0">
                <a:latin typeface="Dancing Script" pitchFamily="2" charset="0"/>
              </a:rPr>
              <a:t> about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 someone took him to her house, </a:t>
            </a:r>
          </a:p>
          <a:p>
            <a:pPr algn="ctr"/>
            <a:r>
              <a:rPr lang="en-GB" sz="2000" dirty="0">
                <a:latin typeface="Dancing Script" pitchFamily="2" charset="0"/>
              </a:rPr>
              <a:t>and the people of the house invited him to go in and sit down. He sat and waited until the old lady came into the room with her young grandson. The boy brought her a seat, and when she was comfortable, she spoke to </a:t>
            </a:r>
            <a:r>
              <a:rPr lang="en-GB" sz="2000" dirty="0" err="1">
                <a:latin typeface="Dancing Script" pitchFamily="2" charset="0"/>
              </a:rPr>
              <a:t>Abdelhaqq</a:t>
            </a:r>
            <a:r>
              <a:rPr lang="en-GB" sz="2000" dirty="0">
                <a:latin typeface="Dancing Script" pitchFamily="2" charset="0"/>
              </a:rPr>
              <a:t>.</a:t>
            </a:r>
          </a:p>
          <a:p>
            <a:pPr algn="ctr"/>
            <a:r>
              <a:rPr lang="en-GB" sz="2000" dirty="0">
                <a:latin typeface="Dancing Script" pitchFamily="2" charset="0"/>
              </a:rPr>
              <a:t>“ Do you want to see me?” the old lady asked.</a:t>
            </a:r>
          </a:p>
          <a:p>
            <a:pPr algn="ctr"/>
            <a:r>
              <a:rPr lang="en-GB" sz="2000" dirty="0">
                <a:latin typeface="Dancing Script" pitchFamily="2" charset="0"/>
              </a:rPr>
              <a:t>“ If you are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 said </a:t>
            </a:r>
            <a:r>
              <a:rPr lang="en-GB" sz="2000" dirty="0" err="1">
                <a:latin typeface="Dancing Script" pitchFamily="2" charset="0"/>
              </a:rPr>
              <a:t>Abdelhaqq</a:t>
            </a:r>
            <a:r>
              <a:rPr lang="en-GB" sz="2000" dirty="0">
                <a:latin typeface="Dancing Script" pitchFamily="2" charset="0"/>
              </a:rPr>
              <a:t>, </a:t>
            </a:r>
          </a:p>
          <a:p>
            <a:pPr algn="ctr"/>
            <a:r>
              <a:rPr lang="en-GB" sz="2000" dirty="0">
                <a:latin typeface="Dancing Script" pitchFamily="2" charset="0"/>
              </a:rPr>
              <a:t>“ yes, I do want to see you.” </a:t>
            </a:r>
          </a:p>
        </p:txBody>
      </p:sp>
      <p:sp>
        <p:nvSpPr>
          <p:cNvPr id="8" name="ZoneTexte 7"/>
          <p:cNvSpPr txBox="1"/>
          <p:nvPr/>
        </p:nvSpPr>
        <p:spPr>
          <a:xfrm>
            <a:off x="6284531" y="3374887"/>
            <a:ext cx="5753100" cy="3170099"/>
          </a:xfrm>
          <a:prstGeom prst="rect">
            <a:avLst/>
          </a:prstGeom>
          <a:noFill/>
        </p:spPr>
        <p:txBody>
          <a:bodyPr wrap="square" rtlCol="0">
            <a:spAutoFit/>
          </a:bodyPr>
          <a:lstStyle/>
          <a:p>
            <a:pPr algn="ctr"/>
            <a:r>
              <a:rPr lang="en-GB" sz="2000" dirty="0">
                <a:latin typeface="Dancing Script" pitchFamily="2" charset="0"/>
              </a:rPr>
              <a:t>“ They call me by that name,” said the old lady. </a:t>
            </a:r>
          </a:p>
          <a:p>
            <a:pPr algn="ctr"/>
            <a:r>
              <a:rPr lang="en-GB" sz="2000" dirty="0">
                <a:latin typeface="Dancing Script" pitchFamily="2" charset="0"/>
              </a:rPr>
              <a:t>“ Tell me about yourself.” </a:t>
            </a:r>
          </a:p>
          <a:p>
            <a:pPr algn="ctr"/>
            <a:r>
              <a:rPr lang="en-GB" sz="2000" dirty="0" err="1">
                <a:latin typeface="Dancing Script" pitchFamily="2" charset="0"/>
              </a:rPr>
              <a:t>Abdelhaqq</a:t>
            </a:r>
            <a:r>
              <a:rPr lang="en-GB" sz="2000" dirty="0">
                <a:latin typeface="Dancing Script" pitchFamily="2" charset="0"/>
              </a:rPr>
              <a:t> told her about all his journeys, about </a:t>
            </a:r>
          </a:p>
          <a:p>
            <a:pPr algn="ctr"/>
            <a:r>
              <a:rPr lang="en-GB" sz="2000" dirty="0">
                <a:latin typeface="Dancing Script" pitchFamily="2" charset="0"/>
              </a:rPr>
              <a:t>nearly dying, and about Omar Abdullah in </a:t>
            </a:r>
            <a:r>
              <a:rPr lang="en-GB" sz="2000" dirty="0" err="1">
                <a:latin typeface="Dancing Script" pitchFamily="2" charset="0"/>
              </a:rPr>
              <a:t>Teewi</a:t>
            </a:r>
            <a:r>
              <a:rPr lang="en-GB" sz="2000" dirty="0">
                <a:latin typeface="Dancing Script" pitchFamily="2" charset="0"/>
              </a:rPr>
              <a:t>. </a:t>
            </a:r>
          </a:p>
          <a:p>
            <a:pPr algn="ctr"/>
            <a:r>
              <a:rPr lang="en-GB" sz="2000" dirty="0">
                <a:latin typeface="Dancing Script" pitchFamily="2" charset="0"/>
              </a:rPr>
              <a:t>But, he </a:t>
            </a:r>
            <a:r>
              <a:rPr lang="en-GB" sz="2000" dirty="0" err="1">
                <a:latin typeface="Dancing Script" pitchFamily="2" charset="0"/>
              </a:rPr>
              <a:t>didn</a:t>
            </a:r>
            <a:r>
              <a:rPr lang="fr-FR" sz="2000" dirty="0">
                <a:latin typeface="Dancing Script" pitchFamily="2" charset="0"/>
              </a:rPr>
              <a:t>’</a:t>
            </a:r>
            <a:r>
              <a:rPr lang="en-GB" sz="2000" dirty="0">
                <a:latin typeface="Dancing Script" pitchFamily="2" charset="0"/>
              </a:rPr>
              <a:t>t tell her about the bottle of alcohol. </a:t>
            </a:r>
          </a:p>
          <a:p>
            <a:pPr algn="ctr"/>
            <a:r>
              <a:rPr lang="en-GB" sz="2000" dirty="0">
                <a:latin typeface="Dancing Script" pitchFamily="2" charset="0"/>
              </a:rPr>
              <a:t>The old lady listened. “ Yes,” she said. </a:t>
            </a:r>
          </a:p>
          <a:p>
            <a:pPr algn="ctr"/>
            <a:r>
              <a:rPr lang="en-GB" sz="2000" dirty="0">
                <a:latin typeface="Dancing Script" pitchFamily="2" charset="0"/>
              </a:rPr>
              <a:t>“ I know Omar Abdullah. He is a good man.</a:t>
            </a:r>
          </a:p>
          <a:p>
            <a:pPr algn="ctr"/>
            <a:r>
              <a:rPr lang="en-GB" sz="2000" dirty="0">
                <a:latin typeface="Dancing Script" pitchFamily="2" charset="0"/>
              </a:rPr>
              <a:t> But you haven</a:t>
            </a:r>
            <a:r>
              <a:rPr lang="fr-FR" sz="2000" dirty="0">
                <a:latin typeface="Dancing Script" pitchFamily="2" charset="0"/>
              </a:rPr>
              <a:t>’</a:t>
            </a:r>
            <a:r>
              <a:rPr lang="en-GB" sz="2000" dirty="0">
                <a:latin typeface="Dancing Script" pitchFamily="2" charset="0"/>
              </a:rPr>
              <a:t>t told me why you are making </a:t>
            </a:r>
          </a:p>
          <a:p>
            <a:pPr algn="ctr"/>
            <a:r>
              <a:rPr lang="en-GB" sz="2000" dirty="0">
                <a:latin typeface="Dancing Script" pitchFamily="2" charset="0"/>
              </a:rPr>
              <a:t>these journeys. What are you looking for? </a:t>
            </a:r>
          </a:p>
          <a:p>
            <a:pPr algn="ctr"/>
            <a:r>
              <a:rPr lang="en-GB" sz="2000" dirty="0">
                <a:latin typeface="Dancing Script" pitchFamily="2" charset="0"/>
              </a:rPr>
              <a:t>Have you no home?”</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43992" t="8280" r="18129" b="20339"/>
          <a:stretch/>
        </p:blipFill>
        <p:spPr>
          <a:xfrm>
            <a:off x="7212718" y="558800"/>
            <a:ext cx="3798233" cy="2816087"/>
          </a:xfrm>
          <a:prstGeom prst="rect">
            <a:avLst/>
          </a:prstGeom>
        </p:spPr>
      </p:pic>
    </p:spTree>
    <p:extLst>
      <p:ext uri="{BB962C8B-B14F-4D97-AF65-F5344CB8AC3E}">
        <p14:creationId xmlns:p14="http://schemas.microsoft.com/office/powerpoint/2010/main" val="88608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74849" y="478683"/>
            <a:ext cx="5727700" cy="6063198"/>
          </a:xfrm>
          <a:prstGeom prst="rect">
            <a:avLst/>
          </a:prstGeom>
          <a:noFill/>
        </p:spPr>
        <p:txBody>
          <a:bodyPr wrap="square" rtlCol="0">
            <a:spAutoFit/>
          </a:bodyPr>
          <a:lstStyle/>
          <a:p>
            <a:pPr algn="ctr"/>
            <a:r>
              <a:rPr lang="en-GB" sz="2000" dirty="0" err="1">
                <a:latin typeface="Dancing Script" pitchFamily="2" charset="0"/>
              </a:rPr>
              <a:t>Abdelhaqq</a:t>
            </a:r>
            <a:r>
              <a:rPr lang="en-GB" sz="2000" dirty="0">
                <a:latin typeface="Dancing Script" pitchFamily="2" charset="0"/>
              </a:rPr>
              <a:t> was quiet for a moment, and then he told her the whole story. When he had finished, she said, “ So, you want to know the answer to the question- what is the most valuable thing in the world?”</a:t>
            </a:r>
          </a:p>
          <a:p>
            <a:pPr algn="ctr"/>
            <a:r>
              <a:rPr lang="en-GB" sz="2000" dirty="0">
                <a:latin typeface="Dancing Script" pitchFamily="2" charset="0"/>
              </a:rPr>
              <a:t>“ Yes,” said </a:t>
            </a:r>
            <a:r>
              <a:rPr lang="en-GB" sz="2000" dirty="0" err="1">
                <a:latin typeface="Dancing Script" pitchFamily="2" charset="0"/>
              </a:rPr>
              <a:t>Abdelhaqq</a:t>
            </a:r>
            <a:r>
              <a:rPr lang="en-GB" sz="2000" dirty="0">
                <a:latin typeface="Dancing Script" pitchFamily="2" charset="0"/>
              </a:rPr>
              <a:t>. “ Can you help me?”</a:t>
            </a:r>
          </a:p>
          <a:p>
            <a:pPr algn="ctr"/>
            <a:r>
              <a:rPr lang="en-GB" sz="2000" dirty="0">
                <a:latin typeface="Dancing Script" pitchFamily="2" charset="0"/>
              </a:rPr>
              <a:t>“ I shall try,” said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a:t>
            </a:r>
          </a:p>
          <a:p>
            <a:endParaRPr lang="en-GB" sz="2000" dirty="0">
              <a:latin typeface="Dancing Script" pitchFamily="2" charset="0"/>
            </a:endParaRPr>
          </a:p>
          <a:p>
            <a:r>
              <a:rPr lang="en-GB" sz="2400" b="1" dirty="0" err="1">
                <a:latin typeface="Dancing Script" pitchFamily="2" charset="0"/>
              </a:rPr>
              <a:t>Oum</a:t>
            </a:r>
            <a:r>
              <a:rPr lang="en-GB" sz="2400" b="1" dirty="0">
                <a:latin typeface="Dancing Script" pitchFamily="2" charset="0"/>
              </a:rPr>
              <a:t> </a:t>
            </a:r>
            <a:r>
              <a:rPr lang="en-GB" sz="2400" b="1" dirty="0" err="1">
                <a:latin typeface="Dancing Script" pitchFamily="2" charset="0"/>
              </a:rPr>
              <a:t>Saloom</a:t>
            </a:r>
            <a:r>
              <a:rPr lang="fr-FR" sz="2400" b="1" dirty="0">
                <a:latin typeface="Dancing Script" pitchFamily="2" charset="0"/>
              </a:rPr>
              <a:t>’s story</a:t>
            </a:r>
          </a:p>
          <a:p>
            <a:pPr algn="ctr"/>
            <a:r>
              <a:rPr lang="fr-FR" sz="2400" b="1" dirty="0">
                <a:latin typeface="Dancing Script" pitchFamily="2" charset="0"/>
              </a:rPr>
              <a:t>   </a:t>
            </a:r>
            <a:r>
              <a:rPr lang="fr-FR" sz="2000" dirty="0">
                <a:latin typeface="Dancing Script" pitchFamily="2" charset="0"/>
              </a:rPr>
              <a:t>I </a:t>
            </a:r>
            <a:r>
              <a:rPr lang="fr-FR" sz="2000" dirty="0" err="1">
                <a:latin typeface="Dancing Script" pitchFamily="2" charset="0"/>
              </a:rPr>
              <a:t>shall</a:t>
            </a:r>
            <a:r>
              <a:rPr lang="fr-FR" sz="2000" dirty="0">
                <a:latin typeface="Dancing Script" pitchFamily="2" charset="0"/>
              </a:rPr>
              <a:t> tell </a:t>
            </a:r>
            <a:r>
              <a:rPr lang="fr-FR" sz="2000" dirty="0" err="1">
                <a:latin typeface="Dancing Script" pitchFamily="2" charset="0"/>
              </a:rPr>
              <a:t>you</a:t>
            </a:r>
            <a:r>
              <a:rPr lang="fr-FR" sz="2000" dirty="0">
                <a:latin typeface="Dancing Script" pitchFamily="2" charset="0"/>
              </a:rPr>
              <a:t> a story </a:t>
            </a:r>
            <a:r>
              <a:rPr lang="fr-FR" sz="2000" dirty="0" err="1">
                <a:latin typeface="Dancing Script" pitchFamily="2" charset="0"/>
              </a:rPr>
              <a:t>which</a:t>
            </a:r>
            <a:r>
              <a:rPr lang="fr-FR" sz="2000" dirty="0">
                <a:latin typeface="Dancing Script" pitchFamily="2" charset="0"/>
              </a:rPr>
              <a:t> </a:t>
            </a:r>
            <a:r>
              <a:rPr lang="fr-FR" sz="2000" dirty="0" err="1">
                <a:latin typeface="Dancing Script" pitchFamily="2" charset="0"/>
              </a:rPr>
              <a:t>may</a:t>
            </a:r>
            <a:r>
              <a:rPr lang="fr-FR" sz="2000" dirty="0">
                <a:latin typeface="Dancing Script" pitchFamily="2" charset="0"/>
              </a:rPr>
              <a:t> help. It </a:t>
            </a:r>
            <a:r>
              <a:rPr lang="fr-FR" sz="2000" dirty="0" err="1">
                <a:latin typeface="Dancing Script" pitchFamily="2" charset="0"/>
              </a:rPr>
              <a:t>is</a:t>
            </a:r>
            <a:r>
              <a:rPr lang="fr-FR" sz="2000" dirty="0">
                <a:latin typeface="Dancing Script" pitchFamily="2" charset="0"/>
              </a:rPr>
              <a:t> a story about a </a:t>
            </a:r>
            <a:r>
              <a:rPr lang="fr-FR" sz="2000" dirty="0" err="1">
                <a:latin typeface="Dancing Script" pitchFamily="2" charset="0"/>
              </a:rPr>
              <a:t>young</a:t>
            </a:r>
            <a:r>
              <a:rPr lang="fr-FR" sz="2000" dirty="0">
                <a:latin typeface="Dancing Script" pitchFamily="2" charset="0"/>
              </a:rPr>
              <a:t> girl, Amina, a girl of the Beni Khalid. All the girls </a:t>
            </a:r>
            <a:r>
              <a:rPr lang="fr-FR" sz="2000" dirty="0" err="1">
                <a:latin typeface="Dancing Script" pitchFamily="2" charset="0"/>
              </a:rPr>
              <a:t>there</a:t>
            </a:r>
            <a:r>
              <a:rPr lang="fr-FR" sz="2000" dirty="0">
                <a:latin typeface="Dancing Script" pitchFamily="2" charset="0"/>
              </a:rPr>
              <a:t> are </a:t>
            </a:r>
            <a:r>
              <a:rPr lang="fr-FR" sz="2000" dirty="0" err="1">
                <a:latin typeface="Dancing Script" pitchFamily="2" charset="0"/>
              </a:rPr>
              <a:t>beautiful</a:t>
            </a:r>
            <a:r>
              <a:rPr lang="fr-FR" sz="2000" dirty="0">
                <a:latin typeface="Dancing Script" pitchFamily="2" charset="0"/>
              </a:rPr>
              <a:t>. But Amina </a:t>
            </a:r>
            <a:r>
              <a:rPr lang="fr-FR" sz="2000" dirty="0" err="1">
                <a:latin typeface="Dancing Script" pitchFamily="2" charset="0"/>
              </a:rPr>
              <a:t>was</a:t>
            </a:r>
            <a:r>
              <a:rPr lang="fr-FR" sz="2000" dirty="0">
                <a:latin typeface="Dancing Script" pitchFamily="2" charset="0"/>
              </a:rPr>
              <a:t> an </a:t>
            </a:r>
            <a:r>
              <a:rPr lang="fr-FR" sz="2000" dirty="0" err="1">
                <a:latin typeface="Dancing Script" pitchFamily="2" charset="0"/>
              </a:rPr>
              <a:t>unusual</a:t>
            </a:r>
            <a:r>
              <a:rPr lang="fr-FR" sz="2000" dirty="0">
                <a:latin typeface="Dancing Script" pitchFamily="2" charset="0"/>
              </a:rPr>
              <a:t> beauty.</a:t>
            </a:r>
          </a:p>
          <a:p>
            <a:pPr algn="ctr"/>
            <a:r>
              <a:rPr lang="fr-FR" sz="2000" dirty="0">
                <a:latin typeface="Dancing Script" pitchFamily="2" charset="0"/>
              </a:rPr>
              <a:t>Not </a:t>
            </a:r>
            <a:r>
              <a:rPr lang="fr-FR" sz="2000" dirty="0" err="1">
                <a:latin typeface="Dancing Script" pitchFamily="2" charset="0"/>
              </a:rPr>
              <a:t>too</a:t>
            </a:r>
            <a:r>
              <a:rPr lang="fr-FR" sz="2000" dirty="0">
                <a:latin typeface="Dancing Script" pitchFamily="2" charset="0"/>
              </a:rPr>
              <a:t> </a:t>
            </a:r>
            <a:r>
              <a:rPr lang="fr-FR" sz="2000" dirty="0" err="1">
                <a:latin typeface="Dancing Script" pitchFamily="2" charset="0"/>
              </a:rPr>
              <a:t>tall</a:t>
            </a:r>
            <a:r>
              <a:rPr lang="fr-FR" sz="2000" dirty="0">
                <a:latin typeface="Dancing Script" pitchFamily="2" charset="0"/>
              </a:rPr>
              <a:t>, not fat, not </a:t>
            </a:r>
            <a:r>
              <a:rPr lang="fr-FR" sz="2000" dirty="0" err="1">
                <a:latin typeface="Dancing Script" pitchFamily="2" charset="0"/>
              </a:rPr>
              <a:t>thin</a:t>
            </a:r>
            <a:r>
              <a:rPr lang="fr-FR" sz="2000" dirty="0">
                <a:latin typeface="Dancing Script" pitchFamily="2" charset="0"/>
              </a:rPr>
              <a:t>. Small hands and </a:t>
            </a:r>
            <a:r>
              <a:rPr lang="fr-FR" sz="2000" dirty="0" err="1">
                <a:latin typeface="Dancing Script" pitchFamily="2" charset="0"/>
              </a:rPr>
              <a:t>feet</a:t>
            </a:r>
            <a:r>
              <a:rPr lang="fr-FR" sz="2000" dirty="0">
                <a:latin typeface="Dancing Script" pitchFamily="2" charset="0"/>
              </a:rPr>
              <a:t>, long black </a:t>
            </a:r>
            <a:r>
              <a:rPr lang="fr-FR" sz="2000" dirty="0" err="1">
                <a:latin typeface="Dancing Script" pitchFamily="2" charset="0"/>
              </a:rPr>
              <a:t>hair</a:t>
            </a:r>
            <a:r>
              <a:rPr lang="fr-FR" sz="2000" dirty="0">
                <a:latin typeface="Dancing Script" pitchFamily="2" charset="0"/>
              </a:rPr>
              <a:t>. Large </a:t>
            </a:r>
            <a:r>
              <a:rPr lang="fr-FR" sz="2000" dirty="0" err="1">
                <a:latin typeface="Dancing Script" pitchFamily="2" charset="0"/>
              </a:rPr>
              <a:t>eyes</a:t>
            </a:r>
            <a:r>
              <a:rPr lang="fr-FR" sz="2000" dirty="0">
                <a:latin typeface="Dancing Script" pitchFamily="2" charset="0"/>
              </a:rPr>
              <a:t>, </a:t>
            </a:r>
            <a:r>
              <a:rPr lang="fr-FR" sz="2000" dirty="0" err="1">
                <a:latin typeface="Dancing Script" pitchFamily="2" charset="0"/>
              </a:rPr>
              <a:t>like</a:t>
            </a:r>
            <a:r>
              <a:rPr lang="fr-FR" sz="2000" dirty="0">
                <a:latin typeface="Dancing Script" pitchFamily="2" charset="0"/>
              </a:rPr>
              <a:t> </a:t>
            </a:r>
            <a:r>
              <a:rPr lang="fr-FR" sz="2000" dirty="0" err="1">
                <a:latin typeface="Dancing Script" pitchFamily="2" charset="0"/>
              </a:rPr>
              <a:t>those</a:t>
            </a:r>
            <a:r>
              <a:rPr lang="fr-FR" sz="2000" dirty="0">
                <a:latin typeface="Dancing Script" pitchFamily="2" charset="0"/>
              </a:rPr>
              <a:t> of a gazelle. Small, straight </a:t>
            </a:r>
            <a:r>
              <a:rPr lang="fr-FR" sz="2000" dirty="0" err="1">
                <a:latin typeface="Dancing Script" pitchFamily="2" charset="0"/>
              </a:rPr>
              <a:t>nose</a:t>
            </a:r>
            <a:r>
              <a:rPr lang="fr-FR" sz="2000" dirty="0">
                <a:latin typeface="Dancing Script" pitchFamily="2" charset="0"/>
              </a:rPr>
              <a:t>. </a:t>
            </a:r>
            <a:r>
              <a:rPr lang="fr-FR" sz="2000" dirty="0" err="1">
                <a:latin typeface="Dancing Script" pitchFamily="2" charset="0"/>
              </a:rPr>
              <a:t>Beautiful</a:t>
            </a:r>
            <a:r>
              <a:rPr lang="fr-FR" sz="2000" dirty="0">
                <a:latin typeface="Dancing Script" pitchFamily="2" charset="0"/>
              </a:rPr>
              <a:t> </a:t>
            </a:r>
            <a:r>
              <a:rPr lang="fr-FR" sz="2000" dirty="0" err="1">
                <a:latin typeface="Dancing Script" pitchFamily="2" charset="0"/>
              </a:rPr>
              <a:t>mouth</a:t>
            </a:r>
            <a:r>
              <a:rPr lang="fr-FR" sz="2000" dirty="0">
                <a:latin typeface="Dancing Script" pitchFamily="2" charset="0"/>
              </a:rPr>
              <a:t> and neck. Soft skin. </a:t>
            </a:r>
            <a:r>
              <a:rPr lang="fr-FR" sz="2000" dirty="0" err="1">
                <a:latin typeface="Dancing Script" pitchFamily="2" charset="0"/>
              </a:rPr>
              <a:t>Teeth</a:t>
            </a:r>
            <a:r>
              <a:rPr lang="fr-FR" sz="2000" dirty="0">
                <a:latin typeface="Dancing Script" pitchFamily="2" charset="0"/>
              </a:rPr>
              <a:t> </a:t>
            </a:r>
            <a:r>
              <a:rPr lang="fr-FR" sz="2000" dirty="0" err="1">
                <a:latin typeface="Dancing Script" pitchFamily="2" charset="0"/>
              </a:rPr>
              <a:t>like</a:t>
            </a:r>
            <a:r>
              <a:rPr lang="fr-FR" sz="2000" dirty="0">
                <a:latin typeface="Dancing Script" pitchFamily="2" charset="0"/>
              </a:rPr>
              <a:t> </a:t>
            </a:r>
            <a:r>
              <a:rPr lang="fr-FR" sz="2000" dirty="0" err="1">
                <a:latin typeface="Dancing Script" pitchFamily="2" charset="0"/>
              </a:rPr>
              <a:t>milk</a:t>
            </a:r>
            <a:r>
              <a:rPr lang="fr-FR" sz="2000" dirty="0">
                <a:latin typeface="Dancing Script" pitchFamily="2" charset="0"/>
              </a:rPr>
              <a:t>. Voice </a:t>
            </a:r>
            <a:r>
              <a:rPr lang="fr-FR" sz="2000" dirty="0" err="1">
                <a:latin typeface="Dancing Script" pitchFamily="2" charset="0"/>
              </a:rPr>
              <a:t>like</a:t>
            </a:r>
            <a:r>
              <a:rPr lang="fr-FR" sz="2000" dirty="0">
                <a:latin typeface="Dancing Script" pitchFamily="2" charset="0"/>
              </a:rPr>
              <a:t> a </a:t>
            </a:r>
            <a:r>
              <a:rPr lang="fr-FR" sz="2000" dirty="0" err="1">
                <a:latin typeface="Dancing Script" pitchFamily="2" charset="0"/>
              </a:rPr>
              <a:t>song-bird</a:t>
            </a:r>
            <a:r>
              <a:rPr lang="fr-FR" sz="2000" dirty="0">
                <a:latin typeface="Dancing Script" pitchFamily="2" charset="0"/>
              </a:rPr>
              <a:t>’</a:t>
            </a:r>
            <a:r>
              <a:rPr lang="en-GB" sz="2000" dirty="0">
                <a:latin typeface="Dancing Script" pitchFamily="2" charset="0"/>
              </a:rPr>
              <a:t>s. Oh! She was a beauty.</a:t>
            </a:r>
          </a:p>
          <a:p>
            <a:pPr algn="ctr"/>
            <a:r>
              <a:rPr lang="en-GB" sz="2000" dirty="0"/>
              <a:t>The old lady stopped speaking and seemed to dream.</a:t>
            </a:r>
          </a:p>
          <a:p>
            <a:pPr algn="ctr"/>
            <a:r>
              <a:rPr lang="en-GB" sz="2000" dirty="0">
                <a:latin typeface="Dancing Script" pitchFamily="2" charset="0"/>
              </a:rPr>
              <a:t>She was like a flower that was beginning to open. All of</a:t>
            </a:r>
          </a:p>
          <a:p>
            <a:pPr algn="ctr"/>
            <a:r>
              <a:rPr lang="en-GB" sz="2000" dirty="0">
                <a:latin typeface="Dancing Script" pitchFamily="2" charset="0"/>
              </a:rPr>
              <a:t> the men wanted her, of course. But there were two brothers, Ali and Abdullah, who were very much in love with her.</a:t>
            </a:r>
            <a:r>
              <a:rPr lang="fr-FR" sz="2000" dirty="0">
                <a:latin typeface="Dancing Script" pitchFamily="2" charset="0"/>
              </a:rPr>
              <a:t>  </a:t>
            </a:r>
            <a:endParaRPr lang="en-GB" sz="2400" b="1" dirty="0">
              <a:latin typeface="Dancing Script" pitchFamily="2" charset="0"/>
            </a:endParaRPr>
          </a:p>
        </p:txBody>
      </p:sp>
      <p:sp>
        <p:nvSpPr>
          <p:cNvPr id="8" name="ZoneTexte 7"/>
          <p:cNvSpPr txBox="1"/>
          <p:nvPr/>
        </p:nvSpPr>
        <p:spPr>
          <a:xfrm>
            <a:off x="6289484" y="478683"/>
            <a:ext cx="5727700" cy="1631216"/>
          </a:xfrm>
          <a:prstGeom prst="rect">
            <a:avLst/>
          </a:prstGeom>
          <a:noFill/>
        </p:spPr>
        <p:txBody>
          <a:bodyPr wrap="square" rtlCol="0">
            <a:spAutoFit/>
          </a:bodyPr>
          <a:lstStyle/>
          <a:p>
            <a:r>
              <a:rPr lang="en-GB" sz="2000" dirty="0">
                <a:latin typeface="Dancing Script" pitchFamily="2" charset="0"/>
              </a:rPr>
              <a:t>They both wanted to marry her, and she liked them both. Their families were friendly, and their fathers decided that she would marry Ali, because he was the elder of the two. Abdullah was sad of course, but he loved his brother and was happy for him. </a:t>
            </a:r>
          </a:p>
        </p:txBody>
      </p:sp>
      <p:sp>
        <p:nvSpPr>
          <p:cNvPr id="9" name="ZoneTexte 8"/>
          <p:cNvSpPr txBox="1"/>
          <p:nvPr/>
        </p:nvSpPr>
        <p:spPr>
          <a:xfrm>
            <a:off x="6310929" y="2045957"/>
            <a:ext cx="2282533" cy="3477875"/>
          </a:xfrm>
          <a:prstGeom prst="rect">
            <a:avLst/>
          </a:prstGeom>
          <a:noFill/>
        </p:spPr>
        <p:txBody>
          <a:bodyPr wrap="square" rtlCol="0">
            <a:spAutoFit/>
          </a:bodyPr>
          <a:lstStyle/>
          <a:p>
            <a:pPr algn="ctr"/>
            <a:r>
              <a:rPr lang="en-GB" sz="2000" dirty="0">
                <a:latin typeface="Dancing Script" pitchFamily="2" charset="0"/>
              </a:rPr>
              <a:t>It was a wonderful wedding. A day to remember. Everybody was invited. There was enough food for hundreds of people. Ah! What a day that was! You don</a:t>
            </a:r>
            <a:r>
              <a:rPr lang="fr-FR" sz="2000" dirty="0">
                <a:latin typeface="Dancing Script" pitchFamily="2" charset="0"/>
              </a:rPr>
              <a:t>’</a:t>
            </a:r>
            <a:r>
              <a:rPr lang="en-GB" sz="2000" dirty="0">
                <a:latin typeface="Dancing Script" pitchFamily="2" charset="0"/>
              </a:rPr>
              <a:t>t see weddings like that nowadays.</a:t>
            </a:r>
          </a:p>
          <a:p>
            <a:endParaRPr lang="en-GB" sz="2000" dirty="0">
              <a:latin typeface="Dancing Script" pitchFamily="2" charset="0"/>
            </a:endParaRPr>
          </a:p>
        </p:txBody>
      </p:sp>
      <p:sp>
        <p:nvSpPr>
          <p:cNvPr id="10" name="ZoneTexte 9"/>
          <p:cNvSpPr txBox="1"/>
          <p:nvPr/>
        </p:nvSpPr>
        <p:spPr>
          <a:xfrm>
            <a:off x="6269433" y="5319117"/>
            <a:ext cx="5727700" cy="1015663"/>
          </a:xfrm>
          <a:prstGeom prst="rect">
            <a:avLst/>
          </a:prstGeom>
          <a:noFill/>
        </p:spPr>
        <p:txBody>
          <a:bodyPr wrap="square" rtlCol="0">
            <a:spAutoFit/>
          </a:bodyPr>
          <a:lstStyle/>
          <a:p>
            <a:pPr algn="ctr"/>
            <a:r>
              <a:rPr lang="en-GB" sz="2000" dirty="0">
                <a:latin typeface="Dancing Script" pitchFamily="2" charset="0"/>
              </a:rPr>
              <a:t>And then, not long after the wedding, Ali had to leave </a:t>
            </a:r>
          </a:p>
          <a:p>
            <a:pPr algn="ctr"/>
            <a:r>
              <a:rPr lang="en-GB" sz="2000" dirty="0" err="1">
                <a:latin typeface="Dancing Script" pitchFamily="2" charset="0"/>
              </a:rPr>
              <a:t>Wadi</a:t>
            </a:r>
            <a:r>
              <a:rPr lang="en-GB" sz="2000" dirty="0">
                <a:latin typeface="Dancing Script" pitchFamily="2" charset="0"/>
              </a:rPr>
              <a:t> </a:t>
            </a:r>
            <a:r>
              <a:rPr lang="en-GB" sz="2000" dirty="0" err="1">
                <a:latin typeface="Dancing Script" pitchFamily="2" charset="0"/>
              </a:rPr>
              <a:t>Bani</a:t>
            </a:r>
            <a:r>
              <a:rPr lang="en-GB" sz="2000" dirty="0">
                <a:latin typeface="Dancing Script" pitchFamily="2" charset="0"/>
              </a:rPr>
              <a:t> Khalid and go to do some business in </a:t>
            </a:r>
            <a:r>
              <a:rPr lang="en-GB" sz="2000" dirty="0" err="1">
                <a:latin typeface="Dancing Script" pitchFamily="2" charset="0"/>
              </a:rPr>
              <a:t>Laamu</a:t>
            </a:r>
            <a:r>
              <a:rPr lang="en-GB" sz="2000" dirty="0">
                <a:latin typeface="Dancing Script" pitchFamily="2" charset="0"/>
              </a:rPr>
              <a:t> in East Africa. He hoped to return after three or four months.</a:t>
            </a:r>
          </a:p>
        </p:txBody>
      </p:sp>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37501" t="4940" r="24114" b="19415"/>
          <a:stretch/>
        </p:blipFill>
        <p:spPr>
          <a:xfrm>
            <a:off x="8593463" y="1716032"/>
            <a:ext cx="3445168" cy="3613029"/>
          </a:xfrm>
          <a:prstGeom prst="rect">
            <a:avLst/>
          </a:prstGeom>
        </p:spPr>
      </p:pic>
    </p:spTree>
    <p:extLst>
      <p:ext uri="{BB962C8B-B14F-4D97-AF65-F5344CB8AC3E}">
        <p14:creationId xmlns:p14="http://schemas.microsoft.com/office/powerpoint/2010/main" val="130296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08093" y="348526"/>
            <a:ext cx="5661212" cy="6247864"/>
          </a:xfrm>
          <a:prstGeom prst="rect">
            <a:avLst/>
          </a:prstGeom>
          <a:noFill/>
        </p:spPr>
        <p:txBody>
          <a:bodyPr wrap="square" rtlCol="0">
            <a:spAutoFit/>
          </a:bodyPr>
          <a:lstStyle/>
          <a:p>
            <a:pPr algn="ctr"/>
            <a:r>
              <a:rPr lang="en-GB" sz="2000" dirty="0">
                <a:latin typeface="Dancing Script" pitchFamily="2" charset="0"/>
              </a:rPr>
              <a:t>Amina was sad. But she waited lovingly for her husband. He was a good fellow and she really loved him. </a:t>
            </a:r>
          </a:p>
          <a:p>
            <a:pPr algn="ctr"/>
            <a:r>
              <a:rPr lang="en-GB" sz="2000" dirty="0">
                <a:latin typeface="Dancing Script" pitchFamily="2" charset="0"/>
              </a:rPr>
              <a:t>Well, the weeks passed, and became months. The months passed, and became years. People in the village here </a:t>
            </a:r>
          </a:p>
          <a:p>
            <a:pPr algn="ctr"/>
            <a:r>
              <a:rPr lang="en-GB" sz="2000" dirty="0">
                <a:latin typeface="Dancing Script" pitchFamily="2" charset="0"/>
              </a:rPr>
              <a:t>began to think that Ali would never return, that he was even dead, perhaps. Abdullah, the younger brother, began </a:t>
            </a:r>
          </a:p>
          <a:p>
            <a:pPr algn="ctr"/>
            <a:r>
              <a:rPr lang="en-GB" sz="2000" dirty="0">
                <a:latin typeface="Dancing Script" pitchFamily="2" charset="0"/>
              </a:rPr>
              <a:t>to think that if Ali did not return, perhaps Amina would take a new husband. He began to dream about marrying her. He began to burn with love for her. He </a:t>
            </a:r>
            <a:r>
              <a:rPr lang="en-GB" sz="2000" dirty="0" err="1">
                <a:latin typeface="Dancing Script" pitchFamily="2" charset="0"/>
              </a:rPr>
              <a:t>couldn</a:t>
            </a:r>
            <a:r>
              <a:rPr lang="fr-FR" sz="2000" dirty="0">
                <a:latin typeface="Dancing Script" pitchFamily="2" charset="0"/>
              </a:rPr>
              <a:t>’</a:t>
            </a:r>
            <a:r>
              <a:rPr lang="en-GB" sz="2000" dirty="0">
                <a:latin typeface="Dancing Script" pitchFamily="2" charset="0"/>
              </a:rPr>
              <a:t>t eat,</a:t>
            </a:r>
          </a:p>
          <a:p>
            <a:pPr algn="ctr"/>
            <a:r>
              <a:rPr lang="en-GB" sz="2000" dirty="0">
                <a:latin typeface="Dancing Script" pitchFamily="2" charset="0"/>
              </a:rPr>
              <a:t> and he could</a:t>
            </a:r>
            <a:r>
              <a:rPr lang="fr-FR" sz="2000" dirty="0">
                <a:latin typeface="Dancing Script" pitchFamily="2" charset="0"/>
              </a:rPr>
              <a:t>’</a:t>
            </a:r>
            <a:r>
              <a:rPr lang="en-GB" sz="2000" dirty="0">
                <a:latin typeface="Dancing Script" pitchFamily="2" charset="0"/>
              </a:rPr>
              <a:t>t sleep. He became quite ill with love, poor boy. One day, he decided to tell her about his love.</a:t>
            </a:r>
          </a:p>
          <a:p>
            <a:pPr algn="ctr"/>
            <a:r>
              <a:rPr lang="en-GB" sz="2000" dirty="0">
                <a:latin typeface="Dancing Script" pitchFamily="2" charset="0"/>
              </a:rPr>
              <a:t>She listened to him at first and then became angry and said, “My brother, Abdullah, I call you my brother because you are my husband</a:t>
            </a:r>
            <a:r>
              <a:rPr lang="fr-FR" sz="2000" dirty="0">
                <a:latin typeface="Dancing Script" pitchFamily="2" charset="0"/>
              </a:rPr>
              <a:t>’</a:t>
            </a:r>
            <a:r>
              <a:rPr lang="en-GB" sz="2000" dirty="0">
                <a:latin typeface="Dancing Script" pitchFamily="2" charset="0"/>
              </a:rPr>
              <a:t>s brother, and he and I are one. Because you are my brother, you can never be my husband. My husband is Ali, and I will love him always. While day follows night and night follows day, I will love him and be his good wife. While the stars shine at night and the sun moves across the sky each day, I will love only him. </a:t>
            </a:r>
          </a:p>
          <a:p>
            <a:pPr algn="ctr"/>
            <a:r>
              <a:rPr lang="en-GB" sz="2000" dirty="0">
                <a:latin typeface="Dancing Script" pitchFamily="2" charset="0"/>
              </a:rPr>
              <a:t>Him and only him.” </a:t>
            </a:r>
          </a:p>
        </p:txBody>
      </p:sp>
      <p:sp>
        <p:nvSpPr>
          <p:cNvPr id="8" name="ZoneTexte 7"/>
          <p:cNvSpPr txBox="1"/>
          <p:nvPr/>
        </p:nvSpPr>
        <p:spPr>
          <a:xfrm>
            <a:off x="6313401" y="242047"/>
            <a:ext cx="5667928" cy="6247864"/>
          </a:xfrm>
          <a:prstGeom prst="rect">
            <a:avLst/>
          </a:prstGeom>
          <a:noFill/>
        </p:spPr>
        <p:txBody>
          <a:bodyPr wrap="square" rtlCol="0">
            <a:spAutoFit/>
          </a:bodyPr>
          <a:lstStyle/>
          <a:p>
            <a:pPr algn="ctr"/>
            <a:r>
              <a:rPr lang="en-GB" sz="2000" dirty="0">
                <a:latin typeface="Dancing Script" pitchFamily="2" charset="0"/>
              </a:rPr>
              <a:t>“ But perhaps he is dead,” said Abdullah</a:t>
            </a:r>
          </a:p>
          <a:p>
            <a:pPr algn="ctr"/>
            <a:r>
              <a:rPr lang="en-GB" sz="2000" dirty="0">
                <a:latin typeface="Dancing Script" pitchFamily="2" charset="0"/>
              </a:rPr>
              <a:t>“ Yes,” said Amina, “ perhaps he is dead, but I think that, </a:t>
            </a:r>
          </a:p>
          <a:p>
            <a:pPr algn="ctr"/>
            <a:r>
              <a:rPr lang="en-GB" sz="2000" dirty="0">
                <a:latin typeface="Dancing Script" pitchFamily="2" charset="0"/>
              </a:rPr>
              <a:t>if he were dead, I would know it in my heart.”</a:t>
            </a:r>
          </a:p>
          <a:p>
            <a:pPr algn="ctr"/>
            <a:r>
              <a:rPr lang="en-GB" sz="2000" dirty="0">
                <a:latin typeface="Dancing Script" pitchFamily="2" charset="0"/>
              </a:rPr>
              <a:t>Abdullah tried to make her forget about his brother, but failed. She would not listen. He went away, still burning with love, and his illness became worse. He decided to </a:t>
            </a:r>
          </a:p>
          <a:p>
            <a:pPr algn="ctr"/>
            <a:r>
              <a:rPr lang="en-GB" sz="2000" dirty="0">
                <a:latin typeface="Dancing Script" pitchFamily="2" charset="0"/>
              </a:rPr>
              <a:t>visit a wise man and ask for advice.</a:t>
            </a:r>
          </a:p>
          <a:p>
            <a:pPr algn="ctr"/>
            <a:r>
              <a:rPr lang="en-GB" sz="2000" dirty="0">
                <a:latin typeface="Dancing Script" pitchFamily="2" charset="0"/>
              </a:rPr>
              <a:t>The wise man listened to him and asked: “ What did the girl say when you told her that you love her?”</a:t>
            </a:r>
          </a:p>
          <a:p>
            <a:pPr algn="ctr"/>
            <a:r>
              <a:rPr lang="en-GB" sz="2000" dirty="0">
                <a:latin typeface="Dancing Script" pitchFamily="2" charset="0"/>
              </a:rPr>
              <a:t>Abdullah replied : “ She said that she will love Ali while</a:t>
            </a:r>
          </a:p>
          <a:p>
            <a:pPr algn="ctr"/>
            <a:r>
              <a:rPr lang="en-GB" sz="2000" dirty="0">
                <a:latin typeface="Dancing Script" pitchFamily="2" charset="0"/>
              </a:rPr>
              <a:t> the sun moves across the sky each day and the stars</a:t>
            </a:r>
          </a:p>
          <a:p>
            <a:pPr algn="ctr"/>
            <a:r>
              <a:rPr lang="en-GB" sz="2000" dirty="0">
                <a:latin typeface="Dancing Script" pitchFamily="2" charset="0"/>
              </a:rPr>
              <a:t> shine at night. Always, always,”</a:t>
            </a:r>
          </a:p>
          <a:p>
            <a:pPr algn="ctr"/>
            <a:r>
              <a:rPr lang="en-GB" sz="2000" dirty="0">
                <a:latin typeface="Dancing Script" pitchFamily="2" charset="0"/>
              </a:rPr>
              <a:t>The wise man thought for some time…</a:t>
            </a:r>
          </a:p>
          <a:p>
            <a:pPr algn="ctr"/>
            <a:r>
              <a:rPr lang="en-GB" sz="2000" dirty="0">
                <a:latin typeface="Dancing Script" pitchFamily="2" charset="0"/>
              </a:rPr>
              <a:t>” While the sun moves across the sky each day?”</a:t>
            </a:r>
          </a:p>
          <a:p>
            <a:pPr algn="ctr"/>
            <a:r>
              <a:rPr lang="en-GB" sz="2000" dirty="0">
                <a:latin typeface="Dancing Script" pitchFamily="2" charset="0"/>
              </a:rPr>
              <a:t>“ Yes,” said Abdullah.</a:t>
            </a:r>
          </a:p>
          <a:p>
            <a:pPr algn="ctr"/>
            <a:r>
              <a:rPr lang="en-GB" sz="2000" dirty="0">
                <a:latin typeface="Dancing Script" pitchFamily="2" charset="0"/>
              </a:rPr>
              <a:t>“ </a:t>
            </a:r>
            <a:r>
              <a:rPr lang="en-GB" sz="2000" dirty="0" err="1">
                <a:latin typeface="Dancing Script" pitchFamily="2" charset="0"/>
              </a:rPr>
              <a:t>Mmm</a:t>
            </a:r>
            <a:r>
              <a:rPr lang="en-GB" sz="2000" dirty="0">
                <a:latin typeface="Dancing Script" pitchFamily="2" charset="0"/>
              </a:rPr>
              <a:t>,” said the wise man, “ I think I can help you.”</a:t>
            </a:r>
          </a:p>
          <a:p>
            <a:pPr algn="ctr"/>
            <a:r>
              <a:rPr lang="en-GB" sz="2000" dirty="0">
                <a:latin typeface="Dancing Script" pitchFamily="2" charset="0"/>
              </a:rPr>
              <a:t>He went to some large books in his room and began reading, and then he said, “ On the first Friday of next month, </a:t>
            </a:r>
          </a:p>
          <a:p>
            <a:pPr algn="ctr"/>
            <a:r>
              <a:rPr lang="en-GB" sz="2000" dirty="0">
                <a:latin typeface="Dancing Script" pitchFamily="2" charset="0"/>
              </a:rPr>
              <a:t>the sun will disappear from the sky at midday.”</a:t>
            </a:r>
          </a:p>
          <a:p>
            <a:pPr algn="ctr"/>
            <a:r>
              <a:rPr lang="en-GB" sz="2000" dirty="0">
                <a:latin typeface="Dancing Script" pitchFamily="2" charset="0"/>
              </a:rPr>
              <a:t>“ Will it be the end of the world?” asked </a:t>
            </a:r>
            <a:r>
              <a:rPr lang="en-GB" sz="2000" dirty="0" err="1">
                <a:latin typeface="Dancing Script" pitchFamily="2" charset="0"/>
              </a:rPr>
              <a:t>Abdulhaqq</a:t>
            </a:r>
            <a:r>
              <a:rPr lang="en-GB" sz="2000" dirty="0">
                <a:latin typeface="Dancing Script" pitchFamily="2" charset="0"/>
              </a:rPr>
              <a:t>.</a:t>
            </a:r>
          </a:p>
        </p:txBody>
      </p:sp>
    </p:spTree>
    <p:extLst>
      <p:ext uri="{BB962C8B-B14F-4D97-AF65-F5344CB8AC3E}">
        <p14:creationId xmlns:p14="http://schemas.microsoft.com/office/powerpoint/2010/main" val="1476091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11863" y="349624"/>
            <a:ext cx="5633365" cy="1938992"/>
          </a:xfrm>
          <a:prstGeom prst="rect">
            <a:avLst/>
          </a:prstGeom>
          <a:noFill/>
        </p:spPr>
        <p:txBody>
          <a:bodyPr wrap="square" rtlCol="0">
            <a:spAutoFit/>
          </a:bodyPr>
          <a:lstStyle/>
          <a:p>
            <a:pPr algn="ctr"/>
            <a:r>
              <a:rPr lang="en-GB" sz="2000" dirty="0">
                <a:latin typeface="Dancing Script" pitchFamily="2" charset="0"/>
              </a:rPr>
              <a:t>“ Oh no,” replied the wise man, “ the sun will disappear from the sky for about tem minutes and then it will come back again. It won</a:t>
            </a:r>
            <a:r>
              <a:rPr lang="fr-FR" sz="2000" dirty="0">
                <a:latin typeface="Dancing Script" pitchFamily="2" charset="0"/>
              </a:rPr>
              <a:t>’</a:t>
            </a:r>
            <a:r>
              <a:rPr lang="en-GB" sz="2000" dirty="0">
                <a:latin typeface="Dancing Script" pitchFamily="2" charset="0"/>
              </a:rPr>
              <a:t>t be the end of the world, but perhaps Amina will stop loving her husband. That is all I can </a:t>
            </a:r>
          </a:p>
          <a:p>
            <a:pPr algn="ctr"/>
            <a:r>
              <a:rPr lang="en-GB" sz="2000" dirty="0">
                <a:latin typeface="Dancing Script" pitchFamily="2" charset="0"/>
              </a:rPr>
              <a:t>tell you. Now, go and think about that.”</a:t>
            </a:r>
          </a:p>
          <a:p>
            <a:pPr algn="ctr"/>
            <a:r>
              <a:rPr lang="en-GB" sz="2000" dirty="0">
                <a:latin typeface="Dancing Script" pitchFamily="2" charset="0"/>
              </a:rPr>
              <a:t>Abdullah went away and started thinking about that.</a:t>
            </a:r>
          </a:p>
        </p:txBody>
      </p:sp>
      <p:sp>
        <p:nvSpPr>
          <p:cNvPr id="8" name="ZoneTexte 7"/>
          <p:cNvSpPr txBox="1"/>
          <p:nvPr/>
        </p:nvSpPr>
        <p:spPr>
          <a:xfrm>
            <a:off x="42929" y="5482832"/>
            <a:ext cx="5902298" cy="1015663"/>
          </a:xfrm>
          <a:prstGeom prst="rect">
            <a:avLst/>
          </a:prstGeom>
          <a:noFill/>
        </p:spPr>
        <p:txBody>
          <a:bodyPr wrap="square" rtlCol="0">
            <a:spAutoFit/>
          </a:bodyPr>
          <a:lstStyle/>
          <a:p>
            <a:pPr algn="ctr"/>
            <a:r>
              <a:rPr lang="en-GB" sz="2000" dirty="0">
                <a:latin typeface="Dancing Script" pitchFamily="2" charset="0"/>
              </a:rPr>
              <a:t>Then, he went to Amina and said, “Did you say that</a:t>
            </a:r>
          </a:p>
          <a:p>
            <a:pPr algn="ctr"/>
            <a:r>
              <a:rPr lang="en-GB" sz="2000" dirty="0">
                <a:latin typeface="Dancing Script" pitchFamily="2" charset="0"/>
              </a:rPr>
              <a:t> you will love my brother while the sun moves across</a:t>
            </a:r>
          </a:p>
          <a:p>
            <a:pPr algn="ctr"/>
            <a:r>
              <a:rPr lang="en-GB" sz="2000" dirty="0">
                <a:latin typeface="Dancing Script" pitchFamily="2" charset="0"/>
              </a:rPr>
              <a:t> the sky each day?” “yes,” said Amina, “ I did say that.”</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35829" t="3071" r="16176" b="16358"/>
          <a:stretch/>
        </p:blipFill>
        <p:spPr>
          <a:xfrm>
            <a:off x="188259" y="2288616"/>
            <a:ext cx="5756969" cy="2915395"/>
          </a:xfrm>
          <a:prstGeom prst="rect">
            <a:avLst/>
          </a:prstGeom>
        </p:spPr>
      </p:pic>
      <p:sp>
        <p:nvSpPr>
          <p:cNvPr id="10" name="ZoneTexte 9"/>
          <p:cNvSpPr txBox="1"/>
          <p:nvPr/>
        </p:nvSpPr>
        <p:spPr>
          <a:xfrm>
            <a:off x="6297156" y="349624"/>
            <a:ext cx="5762706" cy="6247864"/>
          </a:xfrm>
          <a:prstGeom prst="rect">
            <a:avLst/>
          </a:prstGeom>
          <a:noFill/>
        </p:spPr>
        <p:txBody>
          <a:bodyPr wrap="square" rtlCol="0">
            <a:spAutoFit/>
          </a:bodyPr>
          <a:lstStyle/>
          <a:p>
            <a:pPr algn="ctr"/>
            <a:r>
              <a:rPr lang="en-GB" sz="2000" dirty="0">
                <a:latin typeface="Dancing Script" pitchFamily="2" charset="0"/>
              </a:rPr>
              <a:t>“ So, if the sun stops moving across the sky one day, </a:t>
            </a:r>
          </a:p>
          <a:p>
            <a:pPr algn="ctr"/>
            <a:r>
              <a:rPr lang="en-GB" sz="2000" dirty="0">
                <a:latin typeface="Dancing Script" pitchFamily="2" charset="0"/>
              </a:rPr>
              <a:t>you will stop loving him?”</a:t>
            </a:r>
          </a:p>
          <a:p>
            <a:pPr algn="ctr"/>
            <a:r>
              <a:rPr lang="en-GB" sz="2000" dirty="0">
                <a:latin typeface="Dancing Script" pitchFamily="2" charset="0"/>
              </a:rPr>
              <a:t>Amina laughed and said, “ If the sun stops moving across the sky, it will be the end of the world, the end of everything. So, yes, perhaps I will stop loving my husband, because everything will stop.”</a:t>
            </a:r>
          </a:p>
          <a:p>
            <a:pPr algn="ctr"/>
            <a:r>
              <a:rPr lang="en-GB" sz="2000" dirty="0">
                <a:latin typeface="Dancing Script" pitchFamily="2" charset="0"/>
              </a:rPr>
              <a:t>“ Good,” said Abdullah, “ Remember what you have said.” And he went away.</a:t>
            </a:r>
          </a:p>
          <a:p>
            <a:pPr algn="ctr"/>
            <a:r>
              <a:rPr lang="en-GB" sz="2000" dirty="0">
                <a:latin typeface="Dancing Script" pitchFamily="2" charset="0"/>
              </a:rPr>
              <a:t>Amina was sorry for him. She thought that his</a:t>
            </a:r>
          </a:p>
          <a:p>
            <a:pPr algn="ctr"/>
            <a:r>
              <a:rPr lang="en-GB" sz="2000" dirty="0">
                <a:latin typeface="Dancing Script" pitchFamily="2" charset="0"/>
              </a:rPr>
              <a:t> illness was making him mad..</a:t>
            </a:r>
          </a:p>
          <a:p>
            <a:pPr algn="ctr"/>
            <a:r>
              <a:rPr lang="en-GB" sz="2000" dirty="0">
                <a:latin typeface="Dancing Script" pitchFamily="2" charset="0"/>
              </a:rPr>
              <a:t>Three Fridays later, she was fetching water and talking to some of her friends near the well. Suddenly, one of </a:t>
            </a:r>
          </a:p>
          <a:p>
            <a:pPr algn="ctr"/>
            <a:r>
              <a:rPr lang="en-GB" sz="2000" dirty="0">
                <a:latin typeface="Dancing Script" pitchFamily="2" charset="0"/>
              </a:rPr>
              <a:t>them shouted, “ Look at the sun !”</a:t>
            </a:r>
          </a:p>
          <a:p>
            <a:pPr algn="ctr"/>
            <a:r>
              <a:rPr lang="en-GB" sz="2000" dirty="0">
                <a:latin typeface="Dancing Script" pitchFamily="2" charset="0"/>
              </a:rPr>
              <a:t>All of the women looked up and were surprised to see the sun beginning to disappear. The time was midday, but the day became as dark as night. The women were very afraid, </a:t>
            </a:r>
          </a:p>
          <a:p>
            <a:pPr algn="ctr"/>
            <a:r>
              <a:rPr lang="en-GB" sz="2000" dirty="0">
                <a:latin typeface="Dancing Script" pitchFamily="2" charset="0"/>
              </a:rPr>
              <a:t>and some ran to their homes and hid themselves.</a:t>
            </a:r>
          </a:p>
          <a:p>
            <a:pPr algn="ctr"/>
            <a:r>
              <a:rPr lang="en-GB" sz="2000" dirty="0">
                <a:latin typeface="Dancing Script" pitchFamily="2" charset="0"/>
              </a:rPr>
              <a:t>The men were afraid, too.. They shouted, “ This is the work</a:t>
            </a:r>
          </a:p>
          <a:p>
            <a:pPr algn="ctr"/>
            <a:r>
              <a:rPr lang="en-GB" sz="2000" dirty="0">
                <a:latin typeface="Dancing Script" pitchFamily="2" charset="0"/>
              </a:rPr>
              <a:t> of </a:t>
            </a:r>
            <a:r>
              <a:rPr lang="en-GB" sz="2000" dirty="0" err="1">
                <a:latin typeface="Dancing Script" pitchFamily="2" charset="0"/>
              </a:rPr>
              <a:t>Iblis</a:t>
            </a:r>
            <a:r>
              <a:rPr lang="en-GB" sz="2000" dirty="0">
                <a:latin typeface="Dancing Script" pitchFamily="2" charset="0"/>
              </a:rPr>
              <a:t> !” One of them got out his gun and began </a:t>
            </a:r>
          </a:p>
          <a:p>
            <a:pPr algn="ctr"/>
            <a:r>
              <a:rPr lang="en-GB" sz="2000" dirty="0">
                <a:latin typeface="Dancing Script" pitchFamily="2" charset="0"/>
              </a:rPr>
              <a:t>shooting in the sky. Some men ran to the Mosque.</a:t>
            </a:r>
          </a:p>
        </p:txBody>
      </p:sp>
    </p:spTree>
    <p:extLst>
      <p:ext uri="{BB962C8B-B14F-4D97-AF65-F5344CB8AC3E}">
        <p14:creationId xmlns:p14="http://schemas.microsoft.com/office/powerpoint/2010/main" val="2146050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2930" y="40340"/>
            <a:ext cx="2646482" cy="1200329"/>
          </a:xfrm>
          <a:prstGeom prst="rect">
            <a:avLst/>
          </a:prstGeom>
          <a:noFill/>
        </p:spPr>
        <p:txBody>
          <a:bodyPr wrap="square" rtlCol="0">
            <a:spAutoFit/>
          </a:bodyPr>
          <a:lstStyle/>
          <a:p>
            <a:pPr algn="ctr"/>
            <a:r>
              <a:rPr lang="en-GB" dirty="0" err="1"/>
              <a:t>Oum</a:t>
            </a:r>
            <a:r>
              <a:rPr lang="en-GB" dirty="0"/>
              <a:t> </a:t>
            </a:r>
            <a:r>
              <a:rPr lang="en-GB" dirty="0" err="1"/>
              <a:t>Saloom</a:t>
            </a:r>
            <a:r>
              <a:rPr lang="en-GB" dirty="0"/>
              <a:t>, the old lady, laughed as she remembered it all. </a:t>
            </a:r>
          </a:p>
          <a:p>
            <a:pPr algn="ctr"/>
            <a:r>
              <a:rPr lang="en-GB" dirty="0"/>
              <a:t>Then she went on.</a:t>
            </a:r>
          </a:p>
        </p:txBody>
      </p:sp>
      <p:sp>
        <p:nvSpPr>
          <p:cNvPr id="8" name="ZoneTexte 7"/>
          <p:cNvSpPr txBox="1"/>
          <p:nvPr/>
        </p:nvSpPr>
        <p:spPr>
          <a:xfrm>
            <a:off x="42930" y="1240669"/>
            <a:ext cx="2754058" cy="1631216"/>
          </a:xfrm>
          <a:prstGeom prst="rect">
            <a:avLst/>
          </a:prstGeom>
          <a:noFill/>
        </p:spPr>
        <p:txBody>
          <a:bodyPr wrap="square" rtlCol="0">
            <a:spAutoFit/>
          </a:bodyPr>
          <a:lstStyle/>
          <a:p>
            <a:pPr algn="ctr"/>
            <a:r>
              <a:rPr lang="en-GB" sz="2000" dirty="0">
                <a:latin typeface="Dancing Script" pitchFamily="2" charset="0"/>
              </a:rPr>
              <a:t>After about ten minutes, the sun appeared again, and we all came out of our houses. That man put his gun down and said that he was not </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32319" t="3922" r="28911" b="15033"/>
          <a:stretch/>
        </p:blipFill>
        <p:spPr>
          <a:xfrm>
            <a:off x="2742409" y="40340"/>
            <a:ext cx="3279162" cy="2514601"/>
          </a:xfrm>
          <a:prstGeom prst="rect">
            <a:avLst/>
          </a:prstGeom>
        </p:spPr>
      </p:pic>
      <p:sp>
        <p:nvSpPr>
          <p:cNvPr id="10" name="ZoneTexte 9"/>
          <p:cNvSpPr txBox="1"/>
          <p:nvPr/>
        </p:nvSpPr>
        <p:spPr>
          <a:xfrm>
            <a:off x="42930" y="2739026"/>
            <a:ext cx="5978641" cy="3785652"/>
          </a:xfrm>
          <a:prstGeom prst="rect">
            <a:avLst/>
          </a:prstGeom>
          <a:noFill/>
        </p:spPr>
        <p:txBody>
          <a:bodyPr wrap="square" rtlCol="0">
            <a:spAutoFit/>
          </a:bodyPr>
          <a:lstStyle/>
          <a:p>
            <a:pPr algn="ctr"/>
            <a:r>
              <a:rPr lang="en-GB" sz="2000" dirty="0">
                <a:latin typeface="Dancing Script" pitchFamily="2" charset="0"/>
              </a:rPr>
              <a:t>afraid of </a:t>
            </a:r>
            <a:r>
              <a:rPr lang="en-GB" sz="2000" dirty="0" err="1">
                <a:latin typeface="Dancing Script" pitchFamily="2" charset="0"/>
              </a:rPr>
              <a:t>Iblis</a:t>
            </a:r>
            <a:r>
              <a:rPr lang="en-GB" sz="2000" dirty="0">
                <a:latin typeface="Dancing Script" pitchFamily="2" charset="0"/>
              </a:rPr>
              <a:t>. The birds began singing again. The women</a:t>
            </a:r>
          </a:p>
          <a:p>
            <a:pPr algn="ctr"/>
            <a:r>
              <a:rPr lang="en-GB" sz="2000" dirty="0">
                <a:latin typeface="Dancing Script" pitchFamily="2" charset="0"/>
              </a:rPr>
              <a:t> went back to the well and said that they were </a:t>
            </a:r>
          </a:p>
          <a:p>
            <a:pPr algn="ctr"/>
            <a:r>
              <a:rPr lang="en-GB" sz="2000" dirty="0">
                <a:latin typeface="Dancing Script" pitchFamily="2" charset="0"/>
              </a:rPr>
              <a:t>not afraid at all.</a:t>
            </a:r>
          </a:p>
          <a:p>
            <a:pPr algn="ctr"/>
            <a:r>
              <a:rPr lang="en-GB" sz="2000" dirty="0">
                <a:latin typeface="Dancing Script" pitchFamily="2" charset="0"/>
              </a:rPr>
              <a:t>Later that day, Abdullah came to Amina and said, </a:t>
            </a:r>
          </a:p>
          <a:p>
            <a:pPr algn="ctr"/>
            <a:r>
              <a:rPr lang="en-GB" sz="2000" dirty="0">
                <a:latin typeface="Dancing Script" pitchFamily="2" charset="0"/>
              </a:rPr>
              <a:t>“ You said that if the sun stops moving across the sky, </a:t>
            </a:r>
          </a:p>
          <a:p>
            <a:pPr algn="ctr"/>
            <a:r>
              <a:rPr lang="en-GB" sz="2000" dirty="0">
                <a:latin typeface="Dancing Script" pitchFamily="2" charset="0"/>
              </a:rPr>
              <a:t>you will stop loving my brother, </a:t>
            </a:r>
            <a:r>
              <a:rPr lang="en-GB" sz="2000" dirty="0" err="1">
                <a:latin typeface="Dancing Script" pitchFamily="2" charset="0"/>
              </a:rPr>
              <a:t>didn</a:t>
            </a:r>
            <a:r>
              <a:rPr lang="fr-FR" sz="2000" dirty="0">
                <a:latin typeface="Dancing Script" pitchFamily="2" charset="0"/>
              </a:rPr>
              <a:t>’</a:t>
            </a:r>
            <a:r>
              <a:rPr lang="en-GB" sz="2000" dirty="0">
                <a:latin typeface="Dancing Script" pitchFamily="2" charset="0"/>
              </a:rPr>
              <a:t>t you?”</a:t>
            </a:r>
          </a:p>
          <a:p>
            <a:pPr algn="ctr"/>
            <a:r>
              <a:rPr lang="en-GB" sz="2000" dirty="0">
                <a:latin typeface="Dancing Script" pitchFamily="2" charset="0"/>
              </a:rPr>
              <a:t>She was a very honest girl. She said , “ Yes, I did say tat.”</a:t>
            </a:r>
          </a:p>
          <a:p>
            <a:pPr algn="ctr"/>
            <a:r>
              <a:rPr lang="en-GB" sz="2000" dirty="0">
                <a:latin typeface="Dancing Script" pitchFamily="2" charset="0"/>
              </a:rPr>
              <a:t>“ Well, then,” said Abdullah, “ The sun did stop, </a:t>
            </a:r>
            <a:r>
              <a:rPr lang="en-GB" sz="2000" dirty="0" err="1">
                <a:latin typeface="Dancing Script" pitchFamily="2" charset="0"/>
              </a:rPr>
              <a:t>didn</a:t>
            </a:r>
            <a:r>
              <a:rPr lang="fr-FR" sz="2000" dirty="0">
                <a:latin typeface="Dancing Script" pitchFamily="2" charset="0"/>
              </a:rPr>
              <a:t>’</a:t>
            </a:r>
            <a:r>
              <a:rPr lang="en-GB" sz="2000" dirty="0">
                <a:latin typeface="Dancing Script" pitchFamily="2" charset="0"/>
              </a:rPr>
              <a:t>t it? </a:t>
            </a:r>
          </a:p>
          <a:p>
            <a:pPr algn="ctr"/>
            <a:r>
              <a:rPr lang="en-GB" sz="2000" dirty="0">
                <a:latin typeface="Dancing Script" pitchFamily="2" charset="0"/>
              </a:rPr>
              <a:t>You must stop loving my brother and think about marrying me.”</a:t>
            </a:r>
          </a:p>
          <a:p>
            <a:pPr algn="ctr"/>
            <a:r>
              <a:rPr lang="en-GB" sz="2000" dirty="0">
                <a:latin typeface="Dancing Script" pitchFamily="2" charset="0"/>
              </a:rPr>
              <a:t>Amina began to cry. She needed her husband, Ali. </a:t>
            </a:r>
          </a:p>
          <a:p>
            <a:pPr algn="ctr"/>
            <a:r>
              <a:rPr lang="en-GB" sz="2000" dirty="0">
                <a:latin typeface="Dancing Script" pitchFamily="2" charset="0"/>
              </a:rPr>
              <a:t>She loved him. Why had he not returned? </a:t>
            </a:r>
          </a:p>
          <a:p>
            <a:pPr algn="ctr"/>
            <a:r>
              <a:rPr lang="en-GB" sz="2000" dirty="0">
                <a:latin typeface="Dancing Script" pitchFamily="2" charset="0"/>
              </a:rPr>
              <a:t>He must be dead, surely.</a:t>
            </a:r>
          </a:p>
        </p:txBody>
      </p:sp>
      <p:sp>
        <p:nvSpPr>
          <p:cNvPr id="11" name="ZoneTexte 10"/>
          <p:cNvSpPr txBox="1"/>
          <p:nvPr/>
        </p:nvSpPr>
        <p:spPr>
          <a:xfrm>
            <a:off x="6320118" y="255494"/>
            <a:ext cx="5701553" cy="5940088"/>
          </a:xfrm>
          <a:prstGeom prst="rect">
            <a:avLst/>
          </a:prstGeom>
          <a:noFill/>
        </p:spPr>
        <p:txBody>
          <a:bodyPr wrap="square" rtlCol="0">
            <a:spAutoFit/>
          </a:bodyPr>
          <a:lstStyle/>
          <a:p>
            <a:pPr algn="ctr"/>
            <a:r>
              <a:rPr lang="en-GB" sz="2000" dirty="0">
                <a:latin typeface="Dancing Script" pitchFamily="2" charset="0"/>
              </a:rPr>
              <a:t>“ Amina,” said Abdullah, “ stop thinking about Ali. </a:t>
            </a:r>
          </a:p>
          <a:p>
            <a:pPr algn="ctr"/>
            <a:r>
              <a:rPr lang="en-GB" sz="2000" dirty="0">
                <a:latin typeface="Dancing Script" pitchFamily="2" charset="0"/>
              </a:rPr>
              <a:t>He will never come back. You know that I love you very much. Forget about Ali. Let</a:t>
            </a:r>
            <a:r>
              <a:rPr lang="fr-FR" sz="2000" dirty="0">
                <a:latin typeface="Dancing Script" pitchFamily="2" charset="0"/>
              </a:rPr>
              <a:t>’</a:t>
            </a:r>
            <a:r>
              <a:rPr lang="en-GB" sz="2000" dirty="0">
                <a:latin typeface="Dancing Script" pitchFamily="2" charset="0"/>
              </a:rPr>
              <a:t>s go to your father and </a:t>
            </a:r>
          </a:p>
          <a:p>
            <a:pPr algn="ctr"/>
            <a:r>
              <a:rPr lang="en-GB" sz="2000" dirty="0">
                <a:latin typeface="Dancing Script" pitchFamily="2" charset="0"/>
              </a:rPr>
              <a:t>ask him to get you a divorce from Ali. Then, </a:t>
            </a:r>
          </a:p>
          <a:p>
            <a:pPr algn="ctr"/>
            <a:r>
              <a:rPr lang="en-GB" sz="2000" dirty="0">
                <a:latin typeface="Dancing Script" pitchFamily="2" charset="0"/>
              </a:rPr>
              <a:t>we can get married. I love you, Amina.”</a:t>
            </a:r>
          </a:p>
          <a:p>
            <a:pPr algn="ctr"/>
            <a:r>
              <a:rPr lang="en-GB" sz="2000" dirty="0">
                <a:latin typeface="Dancing Script" pitchFamily="2" charset="0"/>
              </a:rPr>
              <a:t>Amina listened. She began to think about it… “ yes.. </a:t>
            </a:r>
          </a:p>
          <a:p>
            <a:pPr algn="ctr"/>
            <a:r>
              <a:rPr lang="en-GB" sz="2000" dirty="0">
                <a:latin typeface="Dancing Script" pitchFamily="2" charset="0"/>
              </a:rPr>
              <a:t>Perhaps he is right. Perhaps Ali will never come back to me.” But then she said, “ Abdullah, I know you love me, but let</a:t>
            </a:r>
            <a:r>
              <a:rPr lang="fr-FR" sz="2000" dirty="0">
                <a:latin typeface="Dancing Script" pitchFamily="2" charset="0"/>
              </a:rPr>
              <a:t>’</a:t>
            </a:r>
            <a:r>
              <a:rPr lang="en-GB" sz="2000" dirty="0">
                <a:latin typeface="Dancing Script" pitchFamily="2" charset="0"/>
              </a:rPr>
              <a:t>s wait longer. If Ali does not return before the end of another year, we will go to my father together and ask him.</a:t>
            </a:r>
          </a:p>
          <a:p>
            <a:pPr algn="ctr"/>
            <a:r>
              <a:rPr lang="en-GB" sz="2000" dirty="0">
                <a:latin typeface="Dancing Script" pitchFamily="2" charset="0"/>
              </a:rPr>
              <a:t>” She began crying again.</a:t>
            </a:r>
          </a:p>
          <a:p>
            <a:pPr algn="ctr"/>
            <a:r>
              <a:rPr lang="en-GB" sz="2000" dirty="0">
                <a:latin typeface="Dancing Script" pitchFamily="2" charset="0"/>
              </a:rPr>
              <a:t>Abdullah began to be very sorry for her. “ Amina,” he said, </a:t>
            </a:r>
          </a:p>
          <a:p>
            <a:pPr algn="ctr"/>
            <a:r>
              <a:rPr lang="en-GB" sz="2000" dirty="0">
                <a:latin typeface="Dancing Script" pitchFamily="2" charset="0"/>
              </a:rPr>
              <a:t>“ please forgive me. I am really sorry. I knew the sun was going to disappear and I tried to trick you. Perhaps Ali</a:t>
            </a:r>
          </a:p>
          <a:p>
            <a:pPr algn="ctr"/>
            <a:r>
              <a:rPr lang="en-GB" sz="2000" dirty="0">
                <a:latin typeface="Dancing Script" pitchFamily="2" charset="0"/>
              </a:rPr>
              <a:t> will return to us. I hope so. You are a real good wife to him. I shall go on loving you always, but I shall love you</a:t>
            </a:r>
          </a:p>
          <a:p>
            <a:pPr algn="ctr"/>
            <a:r>
              <a:rPr lang="en-GB" sz="2000" dirty="0">
                <a:latin typeface="Dancing Script" pitchFamily="2" charset="0"/>
              </a:rPr>
              <a:t> as my sister, not as my wife.”</a:t>
            </a:r>
          </a:p>
          <a:p>
            <a:pPr algn="ctr"/>
            <a:r>
              <a:rPr lang="en-GB" sz="2000" dirty="0">
                <a:latin typeface="Dancing Script" pitchFamily="2" charset="0"/>
              </a:rPr>
              <a:t>When she heard this, she was happy and she said, </a:t>
            </a:r>
          </a:p>
          <a:p>
            <a:pPr algn="ctr"/>
            <a:r>
              <a:rPr lang="en-GB" sz="2000" dirty="0">
                <a:latin typeface="Dancing Script" pitchFamily="2" charset="0"/>
              </a:rPr>
              <a:t>“ I forgive you, my brother.”</a:t>
            </a:r>
          </a:p>
        </p:txBody>
      </p:sp>
    </p:spTree>
    <p:extLst>
      <p:ext uri="{BB962C8B-B14F-4D97-AF65-F5344CB8AC3E}">
        <p14:creationId xmlns:p14="http://schemas.microsoft.com/office/powerpoint/2010/main" val="3798580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1365" y="255494"/>
            <a:ext cx="5715000" cy="6247864"/>
          </a:xfrm>
          <a:prstGeom prst="rect">
            <a:avLst/>
          </a:prstGeom>
          <a:noFill/>
        </p:spPr>
        <p:txBody>
          <a:bodyPr wrap="square" rtlCol="0">
            <a:spAutoFit/>
          </a:bodyPr>
          <a:lstStyle/>
          <a:p>
            <a:pPr algn="ctr"/>
            <a:r>
              <a:rPr lang="en-GB" sz="2000" dirty="0">
                <a:latin typeface="Dancing Script" pitchFamily="2" charset="0"/>
              </a:rPr>
              <a:t>“ Well,” said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 to </a:t>
            </a:r>
            <a:r>
              <a:rPr lang="en-GB" sz="2000" dirty="0" err="1">
                <a:latin typeface="Dancing Script" pitchFamily="2" charset="0"/>
              </a:rPr>
              <a:t>Abdelhaqq</a:t>
            </a:r>
            <a:r>
              <a:rPr lang="en-GB" sz="2000" dirty="0">
                <a:latin typeface="Dancing Script" pitchFamily="2" charset="0"/>
              </a:rPr>
              <a:t>, “ what do you </a:t>
            </a:r>
          </a:p>
          <a:p>
            <a:pPr algn="ctr"/>
            <a:r>
              <a:rPr lang="en-GB" sz="2000" dirty="0">
                <a:latin typeface="Dancing Script" pitchFamily="2" charset="0"/>
              </a:rPr>
              <a:t>think happened next?”</a:t>
            </a:r>
          </a:p>
          <a:p>
            <a:pPr algn="ctr"/>
            <a:r>
              <a:rPr lang="en-GB" sz="2000" dirty="0">
                <a:latin typeface="Dancing Script" pitchFamily="2" charset="0"/>
              </a:rPr>
              <a:t>“ Did Ali come back?” asked </a:t>
            </a:r>
            <a:r>
              <a:rPr lang="en-GB" sz="2000" dirty="0" err="1">
                <a:latin typeface="Dancing Script" pitchFamily="2" charset="0"/>
              </a:rPr>
              <a:t>Abdelhaqq</a:t>
            </a:r>
            <a:r>
              <a:rPr lang="en-GB" sz="2000" dirty="0">
                <a:latin typeface="Dancing Script" pitchFamily="2" charset="0"/>
              </a:rPr>
              <a:t>.</a:t>
            </a:r>
          </a:p>
          <a:p>
            <a:pPr algn="ctr"/>
            <a:r>
              <a:rPr lang="en-GB" sz="2000" dirty="0">
                <a:latin typeface="Dancing Script" pitchFamily="2" charset="0"/>
              </a:rPr>
              <a:t>“ He did.,” she replied.</a:t>
            </a:r>
          </a:p>
          <a:p>
            <a:pPr algn="ctr"/>
            <a:r>
              <a:rPr lang="en-GB" sz="2000" dirty="0">
                <a:latin typeface="Dancing Script" pitchFamily="2" charset="0"/>
              </a:rPr>
              <a:t>Three months later, Ali returned. He had had a long</a:t>
            </a:r>
          </a:p>
          <a:p>
            <a:pPr algn="ctr"/>
            <a:r>
              <a:rPr lang="en-GB" sz="2000" dirty="0">
                <a:latin typeface="Dancing Script" pitchFamily="2" charset="0"/>
              </a:rPr>
              <a:t> illness in </a:t>
            </a:r>
            <a:r>
              <a:rPr lang="en-GB" sz="2000" dirty="0" err="1">
                <a:latin typeface="Dancing Script" pitchFamily="2" charset="0"/>
              </a:rPr>
              <a:t>Laamu</a:t>
            </a:r>
            <a:r>
              <a:rPr lang="en-GB" sz="2000" dirty="0">
                <a:latin typeface="Dancing Script" pitchFamily="2" charset="0"/>
              </a:rPr>
              <a:t>, but at last he was better, and had returned as soon as possible. All the people in the </a:t>
            </a:r>
          </a:p>
          <a:p>
            <a:pPr algn="ctr"/>
            <a:r>
              <a:rPr lang="en-GB" sz="2000" dirty="0">
                <a:latin typeface="Dancing Script" pitchFamily="2" charset="0"/>
              </a:rPr>
              <a:t> village were glad to see him again. </a:t>
            </a:r>
          </a:p>
          <a:p>
            <a:pPr algn="ctr"/>
            <a:r>
              <a:rPr lang="en-GB" sz="2000" dirty="0">
                <a:latin typeface="Dancing Script" pitchFamily="2" charset="0"/>
              </a:rPr>
              <a:t>Amina was the happiest girl in the world. Even Abdullah was happy, because he really loved Ali. In fact,</a:t>
            </a:r>
          </a:p>
          <a:p>
            <a:pPr algn="ctr"/>
            <a:r>
              <a:rPr lang="en-GB" sz="2000" dirty="0">
                <a:latin typeface="Dancing Script" pitchFamily="2" charset="0"/>
              </a:rPr>
              <a:t> Abdullah killed five sheep and everyone in </a:t>
            </a:r>
          </a:p>
          <a:p>
            <a:pPr algn="ctr"/>
            <a:r>
              <a:rPr lang="en-GB" sz="2000" dirty="0">
                <a:latin typeface="Dancing Script" pitchFamily="2" charset="0"/>
              </a:rPr>
              <a:t>the village came to eat at his house.</a:t>
            </a:r>
          </a:p>
          <a:p>
            <a:pPr algn="ctr"/>
            <a:r>
              <a:rPr lang="en-GB" sz="2000" dirty="0">
                <a:latin typeface="Dancing Script" pitchFamily="2" charset="0"/>
              </a:rPr>
              <a:t>There, Ali spoke to them and said: “ Today is the </a:t>
            </a:r>
          </a:p>
          <a:p>
            <a:pPr algn="ctr"/>
            <a:r>
              <a:rPr lang="en-GB" sz="2000" dirty="0">
                <a:latin typeface="Dancing Script" pitchFamily="2" charset="0"/>
              </a:rPr>
              <a:t>happiest day of my life because I have returned </a:t>
            </a:r>
          </a:p>
          <a:p>
            <a:pPr algn="ctr"/>
            <a:r>
              <a:rPr lang="en-GB" sz="2000" dirty="0">
                <a:latin typeface="Dancing Script" pitchFamily="2" charset="0"/>
              </a:rPr>
              <a:t>safely to my loving wife and my brother.”</a:t>
            </a:r>
          </a:p>
          <a:p>
            <a:pPr algn="ctr"/>
            <a:r>
              <a:rPr lang="en-GB" sz="2000" dirty="0">
                <a:latin typeface="Dancing Script" pitchFamily="2" charset="0"/>
              </a:rPr>
              <a:t>Abdullah also spoke and said, “ Today is the happiest </a:t>
            </a:r>
          </a:p>
          <a:p>
            <a:pPr algn="ctr"/>
            <a:r>
              <a:rPr lang="en-GB" sz="2000" dirty="0">
                <a:latin typeface="Dancing Script" pitchFamily="2" charset="0"/>
              </a:rPr>
              <a:t>day of my life, too. My brother has returned to us </a:t>
            </a:r>
          </a:p>
          <a:p>
            <a:pPr algn="ctr"/>
            <a:r>
              <a:rPr lang="en-GB" sz="2000" dirty="0">
                <a:latin typeface="Dancing Script" pitchFamily="2" charset="0"/>
              </a:rPr>
              <a:t>and today I understand what real love is. It is</a:t>
            </a:r>
          </a:p>
          <a:p>
            <a:pPr algn="ctr"/>
            <a:r>
              <a:rPr lang="en-GB" sz="2000" dirty="0">
                <a:latin typeface="Dancing Script" pitchFamily="2" charset="0"/>
              </a:rPr>
              <a:t> worth more than the largest diamond.”</a:t>
            </a:r>
          </a:p>
          <a:p>
            <a:pPr algn="ctr"/>
            <a:r>
              <a:rPr lang="en-GB" sz="2000" dirty="0">
                <a:latin typeface="Dancing Script" pitchFamily="2" charset="0"/>
              </a:rPr>
              <a:t>Just then,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 stopped speaking.</a:t>
            </a:r>
          </a:p>
        </p:txBody>
      </p:sp>
      <p:sp>
        <p:nvSpPr>
          <p:cNvPr id="8" name="ZoneTexte 7"/>
          <p:cNvSpPr txBox="1"/>
          <p:nvPr/>
        </p:nvSpPr>
        <p:spPr>
          <a:xfrm>
            <a:off x="6438701" y="871047"/>
            <a:ext cx="5567082" cy="5632311"/>
          </a:xfrm>
          <a:prstGeom prst="rect">
            <a:avLst/>
          </a:prstGeom>
          <a:noFill/>
        </p:spPr>
        <p:txBody>
          <a:bodyPr wrap="square" rtlCol="0">
            <a:spAutoFit/>
          </a:bodyPr>
          <a:lstStyle/>
          <a:p>
            <a:pPr algn="ctr"/>
            <a:r>
              <a:rPr lang="en-GB" sz="2000" dirty="0">
                <a:latin typeface="Dancing Script" pitchFamily="2" charset="0"/>
              </a:rPr>
              <a:t>She looked at </a:t>
            </a:r>
            <a:r>
              <a:rPr lang="en-GB" sz="2000" dirty="0" err="1">
                <a:latin typeface="Dancing Script" pitchFamily="2" charset="0"/>
              </a:rPr>
              <a:t>Abdelhaqq</a:t>
            </a:r>
            <a:r>
              <a:rPr lang="en-GB" sz="2000" dirty="0">
                <a:latin typeface="Dancing Script" pitchFamily="2" charset="0"/>
              </a:rPr>
              <a:t> and said, “ The love of a </a:t>
            </a:r>
          </a:p>
          <a:p>
            <a:pPr algn="ctr"/>
            <a:r>
              <a:rPr lang="en-GB" sz="2000" dirty="0">
                <a:latin typeface="Dancing Script" pitchFamily="2" charset="0"/>
              </a:rPr>
              <a:t>woman for her husband is the most valuable </a:t>
            </a:r>
          </a:p>
          <a:p>
            <a:pPr algn="ctr"/>
            <a:r>
              <a:rPr lang="en-GB" sz="2000" dirty="0">
                <a:latin typeface="Dancing Script" pitchFamily="2" charset="0"/>
              </a:rPr>
              <a:t>thing in the world.”</a:t>
            </a:r>
          </a:p>
          <a:p>
            <a:pPr algn="ctr"/>
            <a:r>
              <a:rPr lang="en-GB" sz="2000" dirty="0">
                <a:latin typeface="Dancing Script" pitchFamily="2" charset="0"/>
              </a:rPr>
              <a:t>Then, she stood up , with her grandson</a:t>
            </a:r>
            <a:r>
              <a:rPr lang="fr-FR" sz="2000" dirty="0">
                <a:latin typeface="Dancing Script" pitchFamily="2" charset="0"/>
              </a:rPr>
              <a:t> ’</a:t>
            </a:r>
            <a:r>
              <a:rPr lang="en-GB" sz="2000" dirty="0">
                <a:latin typeface="Dancing Script" pitchFamily="2" charset="0"/>
              </a:rPr>
              <a:t>s help. </a:t>
            </a:r>
          </a:p>
          <a:p>
            <a:pPr algn="ctr"/>
            <a:r>
              <a:rPr lang="en-GB" sz="2000" dirty="0">
                <a:latin typeface="Dancing Script" pitchFamily="2" charset="0"/>
              </a:rPr>
              <a:t>As she was leaving the room, she said to </a:t>
            </a:r>
            <a:r>
              <a:rPr lang="en-GB" sz="2000" dirty="0" err="1">
                <a:latin typeface="Dancing Script" pitchFamily="2" charset="0"/>
              </a:rPr>
              <a:t>Abdelhaqq</a:t>
            </a:r>
            <a:r>
              <a:rPr lang="en-GB" sz="2000" dirty="0">
                <a:latin typeface="Dancing Script" pitchFamily="2" charset="0"/>
              </a:rPr>
              <a:t>,</a:t>
            </a:r>
          </a:p>
          <a:p>
            <a:pPr algn="ctr"/>
            <a:r>
              <a:rPr lang="en-GB" sz="2000" dirty="0">
                <a:latin typeface="Dancing Script" pitchFamily="2" charset="0"/>
              </a:rPr>
              <a:t> “ Allah guide you.”</a:t>
            </a:r>
          </a:p>
          <a:p>
            <a:pPr algn="ctr"/>
            <a:r>
              <a:rPr lang="en-GB" sz="2000" dirty="0" err="1">
                <a:latin typeface="Dancing Script" pitchFamily="2" charset="0"/>
              </a:rPr>
              <a:t>Abdelhaqq</a:t>
            </a:r>
            <a:r>
              <a:rPr lang="en-GB" sz="2000" dirty="0">
                <a:latin typeface="Dancing Script" pitchFamily="2" charset="0"/>
              </a:rPr>
              <a:t> left the house, deep in thought.</a:t>
            </a:r>
          </a:p>
          <a:p>
            <a:pPr algn="ctr"/>
            <a:r>
              <a:rPr lang="en-GB" sz="2000" dirty="0">
                <a:latin typeface="Dancing Script" pitchFamily="2" charset="0"/>
              </a:rPr>
              <a:t> He continued climbing over the rocks and up </a:t>
            </a:r>
          </a:p>
          <a:p>
            <a:pPr algn="ctr"/>
            <a:r>
              <a:rPr lang="en-GB" sz="2000" dirty="0">
                <a:latin typeface="Dancing Script" pitchFamily="2" charset="0"/>
              </a:rPr>
              <a:t>the mountain till he came to the top.. There, he lay down and slept under a starry sky.</a:t>
            </a:r>
          </a:p>
          <a:p>
            <a:pPr algn="ctr"/>
            <a:endParaRPr lang="en-GB" sz="2000" dirty="0">
              <a:latin typeface="Dancing Script" pitchFamily="2" charset="0"/>
            </a:endParaRPr>
          </a:p>
          <a:p>
            <a:pPr algn="ctr"/>
            <a:r>
              <a:rPr lang="en-GB" sz="2000" dirty="0">
                <a:latin typeface="Dancing Script" pitchFamily="2" charset="0"/>
              </a:rPr>
              <a:t>“ And now,” said old Abu Khalid, “ I think it</a:t>
            </a:r>
            <a:r>
              <a:rPr lang="fr-FR" sz="2000" dirty="0">
                <a:latin typeface="Dancing Script" pitchFamily="2" charset="0"/>
              </a:rPr>
              <a:t>’</a:t>
            </a:r>
            <a:r>
              <a:rPr lang="en-GB" sz="2000" dirty="0">
                <a:latin typeface="Dancing Script" pitchFamily="2" charset="0"/>
              </a:rPr>
              <a:t>s time </a:t>
            </a:r>
          </a:p>
          <a:p>
            <a:pPr algn="ctr"/>
            <a:r>
              <a:rPr lang="en-GB" sz="2000" dirty="0">
                <a:latin typeface="Dancing Script" pitchFamily="2" charset="0"/>
              </a:rPr>
              <a:t>for us to go to sleep too. Allah Bless you all.”</a:t>
            </a:r>
          </a:p>
          <a:p>
            <a:pPr algn="ctr"/>
            <a:endParaRPr lang="en-GB" sz="2000" dirty="0">
              <a:latin typeface="Dancing Script" pitchFamily="2" charset="0"/>
            </a:endParaRPr>
          </a:p>
          <a:p>
            <a:pPr algn="ctr"/>
            <a:r>
              <a:rPr lang="en-GB" sz="2000" dirty="0">
                <a:latin typeface="Dancing Script" pitchFamily="2" charset="0"/>
              </a:rPr>
              <a:t>He stood up and walked away from the fire. </a:t>
            </a:r>
          </a:p>
          <a:p>
            <a:pPr algn="ctr"/>
            <a:r>
              <a:rPr lang="en-GB" sz="2000" dirty="0">
                <a:latin typeface="Dancing Script" pitchFamily="2" charset="0"/>
              </a:rPr>
              <a:t>After a few minutes, </a:t>
            </a:r>
            <a:r>
              <a:rPr lang="en-GB" sz="2000" dirty="0" err="1">
                <a:latin typeface="Dancing Script" pitchFamily="2" charset="0"/>
              </a:rPr>
              <a:t>Najaat</a:t>
            </a:r>
            <a:r>
              <a:rPr lang="en-GB" sz="2000" dirty="0">
                <a:latin typeface="Dancing Script" pitchFamily="2" charset="0"/>
              </a:rPr>
              <a:t> and </a:t>
            </a:r>
            <a:r>
              <a:rPr lang="en-GB" sz="2000" dirty="0" err="1">
                <a:latin typeface="Dancing Script" pitchFamily="2" charset="0"/>
              </a:rPr>
              <a:t>Sharifa</a:t>
            </a:r>
            <a:r>
              <a:rPr lang="en-GB" sz="2000" dirty="0">
                <a:latin typeface="Dancing Script" pitchFamily="2" charset="0"/>
              </a:rPr>
              <a:t>, </a:t>
            </a:r>
            <a:r>
              <a:rPr lang="en-GB" sz="2000" dirty="0" err="1">
                <a:latin typeface="Dancing Script" pitchFamily="2" charset="0"/>
              </a:rPr>
              <a:t>Saood</a:t>
            </a:r>
            <a:r>
              <a:rPr lang="en-GB" sz="2000" dirty="0">
                <a:latin typeface="Dancing Script" pitchFamily="2" charset="0"/>
              </a:rPr>
              <a:t> </a:t>
            </a:r>
          </a:p>
          <a:p>
            <a:pPr algn="ctr"/>
            <a:r>
              <a:rPr lang="en-GB" sz="2000" dirty="0">
                <a:latin typeface="Dancing Script" pitchFamily="2" charset="0"/>
              </a:rPr>
              <a:t>and the boys, and most of the </a:t>
            </a:r>
            <a:r>
              <a:rPr lang="en-GB" sz="2000" dirty="0" err="1">
                <a:latin typeface="Dancing Script" pitchFamily="2" charset="0"/>
              </a:rPr>
              <a:t>Beduin</a:t>
            </a:r>
            <a:r>
              <a:rPr lang="en-GB" sz="2000" dirty="0">
                <a:latin typeface="Dancing Script" pitchFamily="2" charset="0"/>
              </a:rPr>
              <a:t> went</a:t>
            </a:r>
          </a:p>
          <a:p>
            <a:pPr algn="ctr"/>
            <a:r>
              <a:rPr lang="en-GB" sz="2000" dirty="0">
                <a:latin typeface="Dancing Script" pitchFamily="2" charset="0"/>
              </a:rPr>
              <a:t> to their beds and were soon asleep.</a:t>
            </a:r>
          </a:p>
        </p:txBody>
      </p:sp>
    </p:spTree>
    <p:extLst>
      <p:ext uri="{BB962C8B-B14F-4D97-AF65-F5344CB8AC3E}">
        <p14:creationId xmlns:p14="http://schemas.microsoft.com/office/powerpoint/2010/main" val="1055659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87689" y="808725"/>
            <a:ext cx="5818945" cy="2862322"/>
          </a:xfrm>
          <a:prstGeom prst="rect">
            <a:avLst/>
          </a:prstGeom>
          <a:noFill/>
        </p:spPr>
        <p:txBody>
          <a:bodyPr wrap="square" rtlCol="0">
            <a:spAutoFit/>
          </a:bodyPr>
          <a:lstStyle/>
          <a:p>
            <a:pPr algn="ctr"/>
            <a:r>
              <a:rPr lang="fr-FR" sz="6000" b="1" dirty="0">
                <a:solidFill>
                  <a:srgbClr val="FF0000"/>
                </a:solidFill>
                <a:effectLst>
                  <a:outerShdw blurRad="38100" dist="38100" dir="2700000" algn="tl">
                    <a:srgbClr val="000000">
                      <a:alpha val="43137"/>
                    </a:srgbClr>
                  </a:outerShdw>
                </a:effectLst>
                <a:latin typeface="Algerian" panose="04020705040A02060702" pitchFamily="82" charset="0"/>
              </a:rPr>
              <a:t>CHAPTER ELEVEN</a:t>
            </a:r>
          </a:p>
          <a:p>
            <a:endParaRPr lang="fr-FR" sz="6000" dirty="0">
              <a:solidFill>
                <a:schemeClr val="bg1"/>
              </a:solidFill>
              <a:latin typeface="Algerian" panose="04020705040A02060702" pitchFamily="82" charset="0"/>
            </a:endParaRPr>
          </a:p>
        </p:txBody>
      </p:sp>
      <p:sp>
        <p:nvSpPr>
          <p:cNvPr id="8" name="ZoneTexte 7"/>
          <p:cNvSpPr txBox="1"/>
          <p:nvPr/>
        </p:nvSpPr>
        <p:spPr>
          <a:xfrm>
            <a:off x="246132" y="3019842"/>
            <a:ext cx="5287470" cy="2123658"/>
          </a:xfrm>
          <a:prstGeom prst="rect">
            <a:avLst/>
          </a:prstGeom>
          <a:noFill/>
        </p:spPr>
        <p:txBody>
          <a:bodyPr wrap="square" rtlCol="0">
            <a:spAutoFit/>
          </a:bodyPr>
          <a:lstStyle/>
          <a:p>
            <a:pPr algn="ctr"/>
            <a:r>
              <a:rPr lang="en-GB" sz="4400" b="1" dirty="0">
                <a:solidFill>
                  <a:schemeClr val="accent5">
                    <a:lumMod val="50000"/>
                  </a:schemeClr>
                </a:solidFill>
                <a:latin typeface="Algerian" panose="04020705040A02060702" pitchFamily="82" charset="0"/>
              </a:rPr>
              <a:t>What Is The Most Valuable Thing In The World</a:t>
            </a:r>
          </a:p>
        </p:txBody>
      </p:sp>
      <p:sp>
        <p:nvSpPr>
          <p:cNvPr id="9" name="ZoneTexte 8"/>
          <p:cNvSpPr txBox="1"/>
          <p:nvPr/>
        </p:nvSpPr>
        <p:spPr>
          <a:xfrm>
            <a:off x="6359857" y="204716"/>
            <a:ext cx="5636525" cy="7140416"/>
          </a:xfrm>
          <a:prstGeom prst="rect">
            <a:avLst/>
          </a:prstGeom>
          <a:noFill/>
        </p:spPr>
        <p:txBody>
          <a:bodyPr wrap="square" rtlCol="0">
            <a:spAutoFit/>
          </a:bodyPr>
          <a:lstStyle/>
          <a:p>
            <a:pPr algn="ctr"/>
            <a:r>
              <a:rPr lang="en-GB" sz="2200" dirty="0">
                <a:latin typeface="Dancing Script" pitchFamily="2" charset="0"/>
              </a:rPr>
              <a:t>The next morning, </a:t>
            </a:r>
            <a:r>
              <a:rPr lang="en-GB" sz="2200" dirty="0" err="1">
                <a:latin typeface="Dancing Script" pitchFamily="2" charset="0"/>
              </a:rPr>
              <a:t>Hamad</a:t>
            </a:r>
            <a:r>
              <a:rPr lang="en-GB" sz="2200" dirty="0">
                <a:latin typeface="Dancing Script" pitchFamily="2" charset="0"/>
              </a:rPr>
              <a:t> woke up very early. He lay</a:t>
            </a:r>
          </a:p>
          <a:p>
            <a:pPr algn="ctr"/>
            <a:r>
              <a:rPr lang="en-GB" sz="2200" dirty="0">
                <a:latin typeface="Dancing Script" pitchFamily="2" charset="0"/>
              </a:rPr>
              <a:t> still and looked up at the stars, and thought about Abu Khalid</a:t>
            </a:r>
            <a:r>
              <a:rPr lang="fr-FR" sz="2200" dirty="0">
                <a:latin typeface="Dancing Script" pitchFamily="2" charset="0"/>
              </a:rPr>
              <a:t>’</a:t>
            </a:r>
            <a:r>
              <a:rPr lang="en-GB" sz="2200" dirty="0">
                <a:latin typeface="Dancing Script" pitchFamily="2" charset="0"/>
              </a:rPr>
              <a:t>s story, and about </a:t>
            </a:r>
            <a:r>
              <a:rPr lang="en-GB" sz="2200" dirty="0" err="1">
                <a:latin typeface="Dancing Script" pitchFamily="2" charset="0"/>
              </a:rPr>
              <a:t>Abdelhaqq</a:t>
            </a:r>
            <a:r>
              <a:rPr lang="en-GB" sz="2200" dirty="0">
                <a:latin typeface="Dancing Script" pitchFamily="2" charset="0"/>
              </a:rPr>
              <a:t> </a:t>
            </a:r>
          </a:p>
          <a:p>
            <a:pPr algn="ctr"/>
            <a:r>
              <a:rPr lang="en-GB" sz="2200" dirty="0">
                <a:latin typeface="Dancing Script" pitchFamily="2" charset="0"/>
              </a:rPr>
              <a:t>and his search </a:t>
            </a:r>
          </a:p>
          <a:p>
            <a:pPr algn="ctr"/>
            <a:r>
              <a:rPr lang="en-GB" sz="2200" dirty="0">
                <a:latin typeface="Dancing Script" pitchFamily="2" charset="0"/>
              </a:rPr>
              <a:t>for the most valuable thing in the world. </a:t>
            </a:r>
          </a:p>
          <a:p>
            <a:pPr algn="ctr"/>
            <a:r>
              <a:rPr lang="en-GB" sz="2200" dirty="0" err="1">
                <a:latin typeface="Dancing Script" pitchFamily="2" charset="0"/>
              </a:rPr>
              <a:t>Hamad</a:t>
            </a:r>
            <a:r>
              <a:rPr lang="en-GB" sz="2200" dirty="0">
                <a:latin typeface="Dancing Script" pitchFamily="2" charset="0"/>
              </a:rPr>
              <a:t> thought about his mother and father </a:t>
            </a:r>
          </a:p>
          <a:p>
            <a:pPr algn="ctr"/>
            <a:r>
              <a:rPr lang="en-GB" sz="2200" dirty="0">
                <a:latin typeface="Dancing Script" pitchFamily="2" charset="0"/>
              </a:rPr>
              <a:t>in Muscat, and their love</a:t>
            </a:r>
          </a:p>
          <a:p>
            <a:pPr algn="ctr"/>
            <a:r>
              <a:rPr lang="en-GB" sz="2200" dirty="0">
                <a:latin typeface="Dancing Script" pitchFamily="2" charset="0"/>
              </a:rPr>
              <a:t> for him and his brothers and sisters. He wondered </a:t>
            </a:r>
          </a:p>
          <a:p>
            <a:pPr algn="ctr"/>
            <a:r>
              <a:rPr lang="en-GB" sz="2200" dirty="0">
                <a:latin typeface="Dancing Script" pitchFamily="2" charset="0"/>
              </a:rPr>
              <a:t>whether the </a:t>
            </a:r>
            <a:r>
              <a:rPr lang="en-GB" sz="2200" dirty="0" err="1">
                <a:latin typeface="Dancing Script" pitchFamily="2" charset="0"/>
              </a:rPr>
              <a:t>Beduin</a:t>
            </a:r>
            <a:r>
              <a:rPr lang="en-GB" sz="2200" dirty="0">
                <a:latin typeface="Dancing Script" pitchFamily="2" charset="0"/>
              </a:rPr>
              <a:t> who had gone to </a:t>
            </a:r>
            <a:r>
              <a:rPr lang="en-GB" sz="2200" dirty="0" err="1">
                <a:latin typeface="Dancing Script" pitchFamily="2" charset="0"/>
              </a:rPr>
              <a:t>Shaybah</a:t>
            </a:r>
            <a:endParaRPr lang="en-GB" sz="2200" dirty="0">
              <a:latin typeface="Dancing Script" pitchFamily="2" charset="0"/>
            </a:endParaRPr>
          </a:p>
          <a:p>
            <a:pPr algn="ctr"/>
            <a:r>
              <a:rPr lang="en-GB" sz="2200" dirty="0">
                <a:latin typeface="Dancing Script" pitchFamily="2" charset="0"/>
              </a:rPr>
              <a:t> would bring help. He wondered </a:t>
            </a:r>
          </a:p>
          <a:p>
            <a:pPr algn="ctr"/>
            <a:r>
              <a:rPr lang="en-GB" sz="2200" dirty="0">
                <a:latin typeface="Dancing Script" pitchFamily="2" charset="0"/>
              </a:rPr>
              <a:t>whether the helicopter</a:t>
            </a:r>
          </a:p>
          <a:p>
            <a:pPr algn="ctr"/>
            <a:r>
              <a:rPr lang="en-GB" sz="2200" dirty="0">
                <a:latin typeface="Dancing Script" pitchFamily="2" charset="0"/>
              </a:rPr>
              <a:t> would come. He wondered when he would </a:t>
            </a:r>
          </a:p>
          <a:p>
            <a:pPr algn="ctr"/>
            <a:r>
              <a:rPr lang="en-GB" sz="2200" dirty="0">
                <a:latin typeface="Dancing Script" pitchFamily="2" charset="0"/>
              </a:rPr>
              <a:t>see his parents again. He wondered about </a:t>
            </a:r>
          </a:p>
          <a:p>
            <a:pPr algn="ctr"/>
            <a:r>
              <a:rPr lang="en-GB" sz="2200" dirty="0">
                <a:latin typeface="Dancing Script" pitchFamily="2" charset="0"/>
              </a:rPr>
              <a:t>the </a:t>
            </a:r>
            <a:r>
              <a:rPr lang="en-GB" sz="2200" dirty="0" err="1">
                <a:latin typeface="Dancing Script" pitchFamily="2" charset="0"/>
              </a:rPr>
              <a:t>Beduin</a:t>
            </a:r>
            <a:r>
              <a:rPr lang="en-GB" sz="2200" dirty="0">
                <a:latin typeface="Dancing Script" pitchFamily="2" charset="0"/>
              </a:rPr>
              <a:t> and about </a:t>
            </a:r>
          </a:p>
          <a:p>
            <a:pPr algn="ctr"/>
            <a:r>
              <a:rPr lang="en-GB" sz="2200" dirty="0">
                <a:latin typeface="Dancing Script" pitchFamily="2" charset="0"/>
              </a:rPr>
              <a:t>the hard life they live in the desert. </a:t>
            </a:r>
          </a:p>
          <a:p>
            <a:pPr algn="ctr"/>
            <a:r>
              <a:rPr lang="en-GB" sz="2200" dirty="0">
                <a:latin typeface="Dancing Script" pitchFamily="2" charset="0"/>
              </a:rPr>
              <a:t>“ It</a:t>
            </a:r>
            <a:r>
              <a:rPr lang="fr-FR" sz="2200" dirty="0">
                <a:latin typeface="Dancing Script" pitchFamily="2" charset="0"/>
              </a:rPr>
              <a:t>’</a:t>
            </a:r>
            <a:r>
              <a:rPr lang="en-GB" sz="2200" dirty="0">
                <a:latin typeface="Dancing Script" pitchFamily="2" charset="0"/>
              </a:rPr>
              <a:t>s a hard life !,” he thought, “ but they seem</a:t>
            </a:r>
          </a:p>
          <a:p>
            <a:pPr algn="ctr"/>
            <a:r>
              <a:rPr lang="en-GB" sz="2200" dirty="0">
                <a:latin typeface="Dancing Script" pitchFamily="2" charset="0"/>
              </a:rPr>
              <a:t> to be happy with it. What is the secret of such </a:t>
            </a:r>
            <a:r>
              <a:rPr lang="en-GB" sz="2200" dirty="0" err="1">
                <a:latin typeface="Dancing Script" pitchFamily="2" charset="0"/>
              </a:rPr>
              <a:t>happiness?”He</a:t>
            </a:r>
            <a:r>
              <a:rPr lang="en-GB" sz="2200" dirty="0">
                <a:latin typeface="Dancing Script" pitchFamily="2" charset="0"/>
              </a:rPr>
              <a:t> wondered about all these </a:t>
            </a:r>
          </a:p>
          <a:p>
            <a:pPr algn="ctr"/>
            <a:r>
              <a:rPr lang="en-GB" sz="2200" dirty="0">
                <a:latin typeface="Dancing Script" pitchFamily="2" charset="0"/>
              </a:rPr>
              <a:t>questions and many others.</a:t>
            </a:r>
          </a:p>
          <a:p>
            <a:pPr algn="ctr"/>
            <a:endParaRPr lang="en-GB" sz="2000" dirty="0">
              <a:latin typeface="Dancing Script" pitchFamily="2" charset="0"/>
            </a:endParaRPr>
          </a:p>
          <a:p>
            <a:endParaRPr lang="en-GB" sz="2000" dirty="0">
              <a:latin typeface="Dancing Script" pitchFamily="2" charset="0"/>
            </a:endParaRPr>
          </a:p>
        </p:txBody>
      </p:sp>
      <p:pic>
        <p:nvPicPr>
          <p:cNvPr id="3" name="Picture 2">
            <a:extLst>
              <a:ext uri="{FF2B5EF4-FFF2-40B4-BE49-F238E27FC236}">
                <a16:creationId xmlns:a16="http://schemas.microsoft.com/office/drawing/2014/main" id="{D07A2F0B-7DC1-4AAA-B93E-5E39A398188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45710" y="5129070"/>
            <a:ext cx="1660924" cy="1506188"/>
          </a:xfrm>
          <a:prstGeom prst="rect">
            <a:avLst/>
          </a:prstGeom>
        </p:spPr>
      </p:pic>
    </p:spTree>
    <p:extLst>
      <p:ext uri="{BB962C8B-B14F-4D97-AF65-F5344CB8AC3E}">
        <p14:creationId xmlns:p14="http://schemas.microsoft.com/office/powerpoint/2010/main" val="2859706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93155" y="1074784"/>
            <a:ext cx="5148776" cy="1015663"/>
          </a:xfrm>
          <a:prstGeom prst="rect">
            <a:avLst/>
          </a:prstGeom>
          <a:noFill/>
        </p:spPr>
        <p:txBody>
          <a:bodyPr wrap="square" rtlCol="0">
            <a:spAutoFit/>
          </a:bodyPr>
          <a:lstStyle/>
          <a:p>
            <a:r>
              <a:rPr lang="fr-FR" sz="6000" dirty="0">
                <a:solidFill>
                  <a:schemeClr val="bg1"/>
                </a:solidFill>
                <a:latin typeface="Algerian" panose="04020705040A02060702" pitchFamily="82" charset="0"/>
              </a:rPr>
              <a:t>CHAPTER ONE</a:t>
            </a:r>
            <a:endParaRPr lang="en-GB" sz="6000" dirty="0">
              <a:solidFill>
                <a:schemeClr val="bg1"/>
              </a:solidFill>
              <a:latin typeface="Algerian" panose="04020705040A02060702" pitchFamily="82" charset="0"/>
            </a:endParaRPr>
          </a:p>
        </p:txBody>
      </p:sp>
      <p:pic>
        <p:nvPicPr>
          <p:cNvPr id="3" name="Picture 2">
            <a:extLst>
              <a:ext uri="{FF2B5EF4-FFF2-40B4-BE49-F238E27FC236}">
                <a16:creationId xmlns:a16="http://schemas.microsoft.com/office/drawing/2014/main" id="{0F56CB78-D27D-4EC3-A95D-3DC19C14433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3045600"/>
            <a:ext cx="6095999" cy="3812400"/>
          </a:xfrm>
          <a:prstGeom prst="rect">
            <a:avLst/>
          </a:prstGeom>
        </p:spPr>
      </p:pic>
      <p:sp>
        <p:nvSpPr>
          <p:cNvPr id="8" name="ZoneTexte 7"/>
          <p:cNvSpPr txBox="1"/>
          <p:nvPr/>
        </p:nvSpPr>
        <p:spPr>
          <a:xfrm>
            <a:off x="616514" y="4231143"/>
            <a:ext cx="4015007" cy="1569660"/>
          </a:xfrm>
          <a:prstGeom prst="rect">
            <a:avLst/>
          </a:prstGeom>
          <a:noFill/>
        </p:spPr>
        <p:txBody>
          <a:bodyPr wrap="square" rtlCol="0">
            <a:spAutoFit/>
          </a:bodyPr>
          <a:lstStyle/>
          <a:p>
            <a:pPr algn="ctr"/>
            <a:r>
              <a:rPr lang="fr-FR" sz="4800" b="1" dirty="0">
                <a:solidFill>
                  <a:srgbClr val="0070C0"/>
                </a:solidFill>
                <a:effectLst>
                  <a:outerShdw blurRad="38100" dist="38100" dir="2700000" algn="tl">
                    <a:srgbClr val="000000">
                      <a:alpha val="43137"/>
                    </a:srgbClr>
                  </a:outerShdw>
                </a:effectLst>
                <a:latin typeface="Lucida Handwriting" panose="03010101010101010101" pitchFamily="66" charset="0"/>
              </a:rPr>
              <a:t>In The Beginning</a:t>
            </a:r>
            <a:endParaRPr lang="en-GB" sz="4800" b="1" dirty="0">
              <a:solidFill>
                <a:srgbClr val="0070C0"/>
              </a:solidFill>
              <a:effectLst>
                <a:outerShdw blurRad="38100" dist="38100" dir="2700000" algn="tl">
                  <a:srgbClr val="000000">
                    <a:alpha val="43137"/>
                  </a:srgbClr>
                </a:outerShdw>
              </a:effectLst>
              <a:latin typeface="Lucida Handwriting" panose="03010101010101010101" pitchFamily="66" charset="0"/>
            </a:endParaRPr>
          </a:p>
        </p:txBody>
      </p:sp>
      <p:sp>
        <p:nvSpPr>
          <p:cNvPr id="10" name="ZoneTexte 9"/>
          <p:cNvSpPr txBox="1"/>
          <p:nvPr/>
        </p:nvSpPr>
        <p:spPr>
          <a:xfrm>
            <a:off x="6288258" y="196948"/>
            <a:ext cx="5903742" cy="6463308"/>
          </a:xfrm>
          <a:prstGeom prst="rect">
            <a:avLst/>
          </a:prstGeom>
          <a:noFill/>
        </p:spPr>
        <p:txBody>
          <a:bodyPr wrap="square" rtlCol="0">
            <a:spAutoFit/>
          </a:bodyPr>
          <a:lstStyle/>
          <a:p>
            <a:pPr algn="ctr"/>
            <a:r>
              <a:rPr lang="en-GB" dirty="0"/>
              <a:t>“ Well, we saw Egypt,” said Hamad.</a:t>
            </a:r>
          </a:p>
          <a:p>
            <a:pPr algn="ctr"/>
            <a:r>
              <a:rPr lang="en-GB" dirty="0"/>
              <a:t>“Yes. We saw Cairo and the River Nile, too.”</a:t>
            </a:r>
          </a:p>
          <a:p>
            <a:pPr algn="ctr"/>
            <a:r>
              <a:rPr lang="en-GB" dirty="0"/>
              <a:t>“ And the shops as well,” said Najaat.</a:t>
            </a:r>
          </a:p>
          <a:p>
            <a:pPr algn="ctr"/>
            <a:r>
              <a:rPr lang="en-GB" dirty="0"/>
              <a:t>“ I liked the shops,” little Sharifa added.</a:t>
            </a:r>
          </a:p>
          <a:p>
            <a:pPr algn="ctr"/>
            <a:r>
              <a:rPr lang="en-GB" dirty="0"/>
              <a:t>“ It was a good holiday,” said Hamad.</a:t>
            </a:r>
          </a:p>
          <a:p>
            <a:pPr algn="ctr"/>
            <a:r>
              <a:rPr lang="en-GB" dirty="0"/>
              <a:t>“ But how are we going to get home?” said little Sharifa. </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t>There were tears in her eyes. She was only ten years old.    She looked at her elder brother Hamad. Najaat,         Suleiman   and Salim looked at Hamad, too.</a:t>
            </a:r>
          </a:p>
          <a:p>
            <a:pPr algn="ctr"/>
            <a:r>
              <a:rPr lang="en-GB" dirty="0"/>
              <a:t>There were five in the family: three boys and two girls. Hamad was the oldest. He was seventeen.</a:t>
            </a:r>
          </a:p>
          <a:p>
            <a:pPr algn="ctr"/>
            <a:r>
              <a:rPr lang="en-GB" dirty="0"/>
              <a:t>They all looked at him. He looked at them.</a:t>
            </a:r>
          </a:p>
        </p:txBody>
      </p:sp>
      <p:pic>
        <p:nvPicPr>
          <p:cNvPr id="11" name="Image 10"/>
          <p:cNvPicPr>
            <a:picLocks noChangeAspect="1"/>
          </p:cNvPicPr>
          <p:nvPr/>
        </p:nvPicPr>
        <p:blipFill rotWithShape="1">
          <a:blip r:embed="rId5">
            <a:extLst>
              <a:ext uri="{28A0092B-C50C-407E-A947-70E740481C1C}">
                <a14:useLocalDpi xmlns:a14="http://schemas.microsoft.com/office/drawing/2010/main" val="0"/>
              </a:ext>
            </a:extLst>
          </a:blip>
          <a:srcRect l="22718" t="12512" r="12205" b="6256"/>
          <a:stretch/>
        </p:blipFill>
        <p:spPr>
          <a:xfrm>
            <a:off x="6272698" y="2038558"/>
            <a:ext cx="5697417" cy="2871068"/>
          </a:xfrm>
          <a:prstGeom prst="rect">
            <a:avLst/>
          </a:prstGeom>
        </p:spPr>
      </p:pic>
    </p:spTree>
    <p:extLst>
      <p:ext uri="{BB962C8B-B14F-4D97-AF65-F5344CB8AC3E}">
        <p14:creationId xmlns:p14="http://schemas.microsoft.com/office/powerpoint/2010/main" val="390224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0" y="245660"/>
            <a:ext cx="5841242" cy="6278642"/>
          </a:xfrm>
          <a:prstGeom prst="rect">
            <a:avLst/>
          </a:prstGeom>
          <a:noFill/>
        </p:spPr>
        <p:txBody>
          <a:bodyPr wrap="square" rtlCol="0">
            <a:spAutoFit/>
          </a:bodyPr>
          <a:lstStyle/>
          <a:p>
            <a:pPr algn="ctr"/>
            <a:r>
              <a:rPr lang="en-GB" sz="2400" dirty="0">
                <a:latin typeface="Dancing Script" pitchFamily="2" charset="0"/>
              </a:rPr>
              <a:t>Then once again, the call to Prayer rang out, and </a:t>
            </a:r>
          </a:p>
          <a:p>
            <a:pPr algn="ctr"/>
            <a:r>
              <a:rPr lang="en-GB" sz="2400" dirty="0">
                <a:latin typeface="Dancing Script" pitchFamily="2" charset="0"/>
              </a:rPr>
              <a:t>the </a:t>
            </a:r>
            <a:r>
              <a:rPr lang="en-GB" sz="2400" dirty="0" err="1">
                <a:latin typeface="Dancing Script" pitchFamily="2" charset="0"/>
              </a:rPr>
              <a:t>Beduin</a:t>
            </a:r>
            <a:r>
              <a:rPr lang="en-GB" sz="2400" dirty="0">
                <a:latin typeface="Dancing Script" pitchFamily="2" charset="0"/>
              </a:rPr>
              <a:t> went to kneel and pray. He went and </a:t>
            </a:r>
          </a:p>
          <a:p>
            <a:pPr algn="ctr"/>
            <a:r>
              <a:rPr lang="en-GB" sz="2400" dirty="0">
                <a:latin typeface="Dancing Script" pitchFamily="2" charset="0"/>
              </a:rPr>
              <a:t>joined the line of men.</a:t>
            </a:r>
          </a:p>
          <a:p>
            <a:pPr algn="ctr"/>
            <a:endParaRPr lang="en-GB" sz="2400" dirty="0">
              <a:latin typeface="Dancing Script" pitchFamily="2" charset="0"/>
            </a:endParaRPr>
          </a:p>
          <a:p>
            <a:pPr algn="ctr"/>
            <a:r>
              <a:rPr lang="en-GB" sz="2400" dirty="0">
                <a:latin typeface="Dancing Script" pitchFamily="2" charset="0"/>
              </a:rPr>
              <a:t>Later that day, </a:t>
            </a:r>
            <a:r>
              <a:rPr lang="en-GB" sz="2400" dirty="0" err="1">
                <a:latin typeface="Dancing Script" pitchFamily="2" charset="0"/>
              </a:rPr>
              <a:t>Hamad</a:t>
            </a:r>
            <a:r>
              <a:rPr lang="en-GB" sz="2400" dirty="0">
                <a:latin typeface="Dancing Script" pitchFamily="2" charset="0"/>
              </a:rPr>
              <a:t> and his brothers and sisters talked about Abu Khalid</a:t>
            </a:r>
            <a:r>
              <a:rPr lang="fr-FR" sz="2400" dirty="0">
                <a:latin typeface="Dancing Script" pitchFamily="2" charset="0"/>
              </a:rPr>
              <a:t>’</a:t>
            </a:r>
            <a:r>
              <a:rPr lang="en-GB" sz="2400" dirty="0">
                <a:latin typeface="Dancing Script" pitchFamily="2" charset="0"/>
              </a:rPr>
              <a:t>s story. </a:t>
            </a:r>
            <a:r>
              <a:rPr lang="en-GB" sz="2400" dirty="0" err="1">
                <a:latin typeface="Dancing Script" pitchFamily="2" charset="0"/>
              </a:rPr>
              <a:t>Saood</a:t>
            </a:r>
            <a:r>
              <a:rPr lang="en-GB" sz="2400" dirty="0">
                <a:latin typeface="Dancing Script" pitchFamily="2" charset="0"/>
              </a:rPr>
              <a:t> </a:t>
            </a:r>
            <a:r>
              <a:rPr lang="en-GB" sz="2400" dirty="0" err="1">
                <a:latin typeface="Dancing Script" pitchFamily="2" charset="0"/>
              </a:rPr>
              <a:t>Faysal</a:t>
            </a:r>
            <a:r>
              <a:rPr lang="en-GB" sz="2400" dirty="0">
                <a:latin typeface="Dancing Script" pitchFamily="2" charset="0"/>
              </a:rPr>
              <a:t>, the pilot, joined them. They talked about the question which </a:t>
            </a:r>
            <a:r>
              <a:rPr lang="en-GB" sz="2400" dirty="0" err="1">
                <a:latin typeface="Dancing Script" pitchFamily="2" charset="0"/>
              </a:rPr>
              <a:t>Abdelhaqq</a:t>
            </a:r>
            <a:r>
              <a:rPr lang="en-GB" sz="2400" dirty="0">
                <a:latin typeface="Dancing Script" pitchFamily="2" charset="0"/>
              </a:rPr>
              <a:t> must answer when he went back to his village. </a:t>
            </a:r>
          </a:p>
          <a:p>
            <a:pPr algn="ctr"/>
            <a:r>
              <a:rPr lang="en-GB" sz="2400" dirty="0">
                <a:latin typeface="Dancing Script" pitchFamily="2" charset="0"/>
              </a:rPr>
              <a:t>“ Health,” said </a:t>
            </a:r>
            <a:r>
              <a:rPr lang="en-GB" sz="2400" dirty="0" err="1">
                <a:latin typeface="Dancing Script" pitchFamily="2" charset="0"/>
              </a:rPr>
              <a:t>Saood</a:t>
            </a:r>
            <a:r>
              <a:rPr lang="en-GB" sz="2400" dirty="0">
                <a:latin typeface="Dancing Script" pitchFamily="2" charset="0"/>
              </a:rPr>
              <a:t>. “ Health is the most valuable thing. Without health – nothing. Look after your health. No cigarettes. No alcohol. A lot of exercise. That is the secret. There is nothing more </a:t>
            </a:r>
          </a:p>
          <a:p>
            <a:pPr algn="ctr"/>
            <a:r>
              <a:rPr lang="en-GB" sz="2400" dirty="0">
                <a:latin typeface="Dancing Script" pitchFamily="2" charset="0"/>
              </a:rPr>
              <a:t>beautiful than health.”</a:t>
            </a:r>
          </a:p>
          <a:p>
            <a:pPr algn="ctr"/>
            <a:r>
              <a:rPr lang="en-GB" sz="2400" dirty="0">
                <a:latin typeface="Dancing Script" pitchFamily="2" charset="0"/>
              </a:rPr>
              <a:t>“ I think that learning is the most valuable thing,” said </a:t>
            </a:r>
            <a:r>
              <a:rPr lang="en-GB" sz="2400" dirty="0" err="1">
                <a:latin typeface="Dancing Script" pitchFamily="2" charset="0"/>
              </a:rPr>
              <a:t>Salim</a:t>
            </a:r>
            <a:r>
              <a:rPr lang="en-GB" sz="2400" dirty="0">
                <a:latin typeface="Dancing Script" pitchFamily="2" charset="0"/>
              </a:rPr>
              <a:t>. “ You can learn a lot by reading books.”.</a:t>
            </a:r>
          </a:p>
          <a:p>
            <a:endParaRPr lang="en-GB" sz="2000" dirty="0"/>
          </a:p>
        </p:txBody>
      </p:sp>
      <p:sp>
        <p:nvSpPr>
          <p:cNvPr id="8" name="ZoneTexte 7"/>
          <p:cNvSpPr txBox="1"/>
          <p:nvPr/>
        </p:nvSpPr>
        <p:spPr>
          <a:xfrm>
            <a:off x="6246782" y="122549"/>
            <a:ext cx="5773003" cy="6186309"/>
          </a:xfrm>
          <a:prstGeom prst="rect">
            <a:avLst/>
          </a:prstGeom>
          <a:noFill/>
        </p:spPr>
        <p:txBody>
          <a:bodyPr wrap="square" rtlCol="0">
            <a:spAutoFit/>
          </a:bodyPr>
          <a:lstStyle/>
          <a:p>
            <a:pPr algn="ctr"/>
            <a:r>
              <a:rPr lang="en-GB" sz="2200" dirty="0">
                <a:latin typeface="Dancing Script" pitchFamily="2" charset="0"/>
              </a:rPr>
              <a:t>“ What do you think, </a:t>
            </a:r>
            <a:r>
              <a:rPr lang="en-GB" sz="2200" dirty="0" err="1">
                <a:latin typeface="Dancing Script" pitchFamily="2" charset="0"/>
              </a:rPr>
              <a:t>Hamad</a:t>
            </a:r>
            <a:r>
              <a:rPr lang="en-GB" sz="2200" dirty="0">
                <a:latin typeface="Dancing Script" pitchFamily="2" charset="0"/>
              </a:rPr>
              <a:t>?” said Suleiman.</a:t>
            </a:r>
          </a:p>
          <a:p>
            <a:pPr algn="ctr"/>
            <a:r>
              <a:rPr lang="en-GB" sz="2200" dirty="0">
                <a:latin typeface="Dancing Script" pitchFamily="2" charset="0"/>
              </a:rPr>
              <a:t>“ Health is very important,” replied </a:t>
            </a:r>
            <a:r>
              <a:rPr lang="en-GB" sz="2200" dirty="0" err="1">
                <a:latin typeface="Dancing Script" pitchFamily="2" charset="0"/>
              </a:rPr>
              <a:t>Hamad</a:t>
            </a:r>
            <a:r>
              <a:rPr lang="en-GB" sz="2200" dirty="0">
                <a:latin typeface="Dancing Script" pitchFamily="2" charset="0"/>
              </a:rPr>
              <a:t>. “ And so is learning. They are both very valuable, I think.”</a:t>
            </a:r>
          </a:p>
          <a:p>
            <a:pPr algn="ctr"/>
            <a:endParaRPr lang="en-GB" sz="2200" dirty="0">
              <a:latin typeface="Dancing Script" pitchFamily="2" charset="0"/>
            </a:endParaRPr>
          </a:p>
          <a:p>
            <a:pPr algn="ctr"/>
            <a:r>
              <a:rPr lang="en-GB" sz="2200" dirty="0">
                <a:latin typeface="Dancing Script" pitchFamily="2" charset="0"/>
              </a:rPr>
              <a:t>In the tent, </a:t>
            </a:r>
            <a:r>
              <a:rPr lang="en-GB" sz="2200" dirty="0" err="1">
                <a:latin typeface="Dancing Script" pitchFamily="2" charset="0"/>
              </a:rPr>
              <a:t>Najaat</a:t>
            </a:r>
            <a:r>
              <a:rPr lang="en-GB" sz="2200" dirty="0">
                <a:latin typeface="Dancing Script" pitchFamily="2" charset="0"/>
              </a:rPr>
              <a:t> was also talking about Abu Khalid</a:t>
            </a:r>
            <a:r>
              <a:rPr lang="fr-FR" sz="2200" dirty="0">
                <a:latin typeface="Dancing Script" pitchFamily="2" charset="0"/>
              </a:rPr>
              <a:t>’</a:t>
            </a:r>
            <a:r>
              <a:rPr lang="en-GB" sz="2200" dirty="0">
                <a:latin typeface="Dancing Script" pitchFamily="2" charset="0"/>
              </a:rPr>
              <a:t>s story. She was talking to one of the </a:t>
            </a:r>
            <a:r>
              <a:rPr lang="en-GB" sz="2200" dirty="0" err="1">
                <a:latin typeface="Dancing Script" pitchFamily="2" charset="0"/>
              </a:rPr>
              <a:t>Beduin</a:t>
            </a:r>
            <a:r>
              <a:rPr lang="en-GB" sz="2200" dirty="0">
                <a:latin typeface="Dancing Script" pitchFamily="2" charset="0"/>
              </a:rPr>
              <a:t> young women, while this young woman was </a:t>
            </a:r>
          </a:p>
          <a:p>
            <a:pPr algn="ctr"/>
            <a:r>
              <a:rPr lang="en-GB" sz="2200" dirty="0">
                <a:latin typeface="Dancing Script" pitchFamily="2" charset="0"/>
              </a:rPr>
              <a:t>painting her hands </a:t>
            </a:r>
          </a:p>
          <a:p>
            <a:pPr algn="ctr"/>
            <a:r>
              <a:rPr lang="en-GB" sz="2200" dirty="0">
                <a:latin typeface="Dancing Script" pitchFamily="2" charset="0"/>
              </a:rPr>
              <a:t>and feet with Henna.</a:t>
            </a:r>
          </a:p>
          <a:p>
            <a:pPr algn="ctr"/>
            <a:r>
              <a:rPr lang="en-GB" sz="2200" dirty="0">
                <a:latin typeface="Dancing Script" pitchFamily="2" charset="0"/>
              </a:rPr>
              <a:t>“ What do you think is the most valuable thing </a:t>
            </a:r>
          </a:p>
          <a:p>
            <a:pPr algn="ctr"/>
            <a:r>
              <a:rPr lang="en-GB" sz="2200" dirty="0">
                <a:latin typeface="Dancing Script" pitchFamily="2" charset="0"/>
              </a:rPr>
              <a:t>in the world?” asked </a:t>
            </a:r>
            <a:r>
              <a:rPr lang="en-GB" sz="2200" dirty="0" err="1">
                <a:latin typeface="Dancing Script" pitchFamily="2" charset="0"/>
              </a:rPr>
              <a:t>Najaat</a:t>
            </a:r>
            <a:r>
              <a:rPr lang="en-GB" sz="2200" dirty="0">
                <a:latin typeface="Dancing Script" pitchFamily="2" charset="0"/>
              </a:rPr>
              <a:t>.</a:t>
            </a:r>
          </a:p>
          <a:p>
            <a:pPr algn="ctr"/>
            <a:r>
              <a:rPr lang="en-GB" sz="2200" dirty="0">
                <a:latin typeface="Dancing Script" pitchFamily="2" charset="0"/>
              </a:rPr>
              <a:t>“ Love,” answered the young woman. It is love my dear, </a:t>
            </a:r>
          </a:p>
          <a:p>
            <a:pPr algn="ctr"/>
            <a:r>
              <a:rPr lang="en-GB" sz="2200" dirty="0">
                <a:latin typeface="Dancing Script" pitchFamily="2" charset="0"/>
              </a:rPr>
              <a:t>but you are too young to understand. You will do when</a:t>
            </a:r>
          </a:p>
          <a:p>
            <a:pPr algn="ctr"/>
            <a:r>
              <a:rPr lang="en-GB" sz="2200" dirty="0">
                <a:latin typeface="Dancing Script" pitchFamily="2" charset="0"/>
              </a:rPr>
              <a:t> you get older.. Here, let me put more Henna on</a:t>
            </a:r>
          </a:p>
          <a:p>
            <a:pPr algn="ctr"/>
            <a:r>
              <a:rPr lang="en-GB" sz="2200" dirty="0">
                <a:latin typeface="Dancing Script" pitchFamily="2" charset="0"/>
              </a:rPr>
              <a:t> your hands.”</a:t>
            </a:r>
          </a:p>
          <a:p>
            <a:pPr algn="ctr"/>
            <a:r>
              <a:rPr lang="en-GB" sz="2200" dirty="0">
                <a:latin typeface="Dancing Script" pitchFamily="2" charset="0"/>
              </a:rPr>
              <a:t>In this way, the third day in the desert passed, and in </a:t>
            </a:r>
          </a:p>
          <a:p>
            <a:pPr algn="ctr"/>
            <a:r>
              <a:rPr lang="en-GB" sz="2200" dirty="0">
                <a:latin typeface="Dancing Script" pitchFamily="2" charset="0"/>
              </a:rPr>
              <a:t>the evening, Abu Khalid came again to the fire-side, </a:t>
            </a:r>
          </a:p>
          <a:p>
            <a:pPr algn="ctr"/>
            <a:r>
              <a:rPr lang="en-GB" sz="2200" dirty="0">
                <a:latin typeface="Dancing Script" pitchFamily="2" charset="0"/>
              </a:rPr>
              <a:t>made himself comfortable, and continued his nice story.</a:t>
            </a:r>
          </a:p>
        </p:txBody>
      </p:sp>
    </p:spTree>
    <p:extLst>
      <p:ext uri="{BB962C8B-B14F-4D97-AF65-F5344CB8AC3E}">
        <p14:creationId xmlns:p14="http://schemas.microsoft.com/office/powerpoint/2010/main" val="3510283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81029" y="404934"/>
            <a:ext cx="5818945" cy="3231654"/>
          </a:xfrm>
          <a:prstGeom prst="rect">
            <a:avLst/>
          </a:prstGeom>
          <a:noFill/>
        </p:spPr>
        <p:txBody>
          <a:bodyPr wrap="square" rtlCol="0">
            <a:spAutoFit/>
          </a:bodyPr>
          <a:lstStyle/>
          <a:p>
            <a:pPr algn="ctr"/>
            <a:r>
              <a:rPr lang="fr-FR" sz="7200" b="1" dirty="0">
                <a:solidFill>
                  <a:srgbClr val="D37BA1"/>
                </a:solidFill>
                <a:effectLst>
                  <a:outerShdw blurRad="38100" dist="38100" dir="2700000" algn="tl">
                    <a:srgbClr val="000000">
                      <a:alpha val="43137"/>
                    </a:srgbClr>
                  </a:outerShdw>
                </a:effectLst>
                <a:latin typeface="Algerian" panose="04020705040A02060702" pitchFamily="82" charset="0"/>
              </a:rPr>
              <a:t>CHAPTER </a:t>
            </a:r>
            <a:r>
              <a:rPr lang="fr-FR" sz="7200" b="1" dirty="0" err="1">
                <a:solidFill>
                  <a:srgbClr val="D37BA1"/>
                </a:solidFill>
                <a:effectLst>
                  <a:outerShdw blurRad="38100" dist="38100" dir="2700000" algn="tl">
                    <a:srgbClr val="000000">
                      <a:alpha val="43137"/>
                    </a:srgbClr>
                  </a:outerShdw>
                </a:effectLst>
                <a:latin typeface="Algerian" panose="04020705040A02060702" pitchFamily="82" charset="0"/>
              </a:rPr>
              <a:t>twelve</a:t>
            </a:r>
            <a:endParaRPr lang="fr-FR" sz="7200" b="1" dirty="0">
              <a:solidFill>
                <a:srgbClr val="D37BA1"/>
              </a:solidFill>
              <a:effectLst>
                <a:outerShdw blurRad="38100" dist="38100" dir="2700000" algn="tl">
                  <a:srgbClr val="000000">
                    <a:alpha val="43137"/>
                  </a:srgbClr>
                </a:outerShdw>
              </a:effectLst>
              <a:latin typeface="Algerian" panose="04020705040A02060702" pitchFamily="82" charset="0"/>
            </a:endParaRPr>
          </a:p>
          <a:p>
            <a:endParaRPr lang="fr-FR" sz="6000" dirty="0">
              <a:solidFill>
                <a:schemeClr val="bg1"/>
              </a:solidFill>
              <a:latin typeface="Algerian" panose="04020705040A02060702" pitchFamily="82" charset="0"/>
            </a:endParaRPr>
          </a:p>
        </p:txBody>
      </p:sp>
      <p:pic>
        <p:nvPicPr>
          <p:cNvPr id="11" name="Image 7">
            <a:extLst>
              <a:ext uri="{FF2B5EF4-FFF2-40B4-BE49-F238E27FC236}">
                <a16:creationId xmlns:a16="http://schemas.microsoft.com/office/drawing/2014/main" id="{9AC9F81F-F1CB-4F96-8D1E-670137D37B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192" t="7574" r="44214" b="49484"/>
          <a:stretch/>
        </p:blipFill>
        <p:spPr>
          <a:xfrm>
            <a:off x="-18755" y="2562799"/>
            <a:ext cx="6078275" cy="2564296"/>
          </a:xfrm>
          <a:prstGeom prst="rect">
            <a:avLst/>
          </a:prstGeom>
        </p:spPr>
      </p:pic>
      <p:sp>
        <p:nvSpPr>
          <p:cNvPr id="9" name="ZoneTexte 8"/>
          <p:cNvSpPr txBox="1"/>
          <p:nvPr/>
        </p:nvSpPr>
        <p:spPr>
          <a:xfrm>
            <a:off x="0" y="4837239"/>
            <a:ext cx="5287470" cy="2215991"/>
          </a:xfrm>
          <a:prstGeom prst="rect">
            <a:avLst/>
          </a:prstGeom>
          <a:noFill/>
        </p:spPr>
        <p:txBody>
          <a:bodyPr wrap="square" rtlCol="0">
            <a:spAutoFit/>
          </a:bodyPr>
          <a:lstStyle/>
          <a:p>
            <a:pPr algn="ctr"/>
            <a:r>
              <a:rPr lang="en-GB" sz="13800" b="1" i="1" dirty="0" err="1">
                <a:solidFill>
                  <a:srgbClr val="F806A7"/>
                </a:solidFill>
                <a:latin typeface="Dancing Script" pitchFamily="2" charset="0"/>
              </a:rPr>
              <a:t>Khalsa</a:t>
            </a:r>
            <a:endParaRPr lang="en-GB" sz="13800" b="1" i="1" dirty="0">
              <a:solidFill>
                <a:srgbClr val="F806A7"/>
              </a:solidFill>
              <a:latin typeface="Dancing Script" pitchFamily="2" charset="0"/>
            </a:endParaRPr>
          </a:p>
        </p:txBody>
      </p:sp>
      <p:sp>
        <p:nvSpPr>
          <p:cNvPr id="10" name="ZoneTexte 9"/>
          <p:cNvSpPr txBox="1"/>
          <p:nvPr/>
        </p:nvSpPr>
        <p:spPr>
          <a:xfrm>
            <a:off x="6287726" y="218364"/>
            <a:ext cx="5735952" cy="6463308"/>
          </a:xfrm>
          <a:prstGeom prst="rect">
            <a:avLst/>
          </a:prstGeom>
          <a:noFill/>
        </p:spPr>
        <p:txBody>
          <a:bodyPr wrap="square" rtlCol="0">
            <a:spAutoFit/>
          </a:bodyPr>
          <a:lstStyle/>
          <a:p>
            <a:r>
              <a:rPr lang="en-GB" b="1" dirty="0"/>
              <a:t>Abu Khalid</a:t>
            </a:r>
            <a:r>
              <a:rPr lang="fr-FR" b="1" dirty="0"/>
              <a:t>’</a:t>
            </a:r>
            <a:r>
              <a:rPr lang="en-GB" b="1" dirty="0"/>
              <a:t>s story (3)</a:t>
            </a:r>
          </a:p>
          <a:p>
            <a:pPr algn="ctr"/>
            <a:r>
              <a:rPr lang="en-GB" b="1" dirty="0">
                <a:latin typeface="Dancing Script" pitchFamily="2" charset="0"/>
              </a:rPr>
              <a:t> </a:t>
            </a:r>
            <a:r>
              <a:rPr lang="en-GB" sz="2000" b="1" dirty="0">
                <a:latin typeface="Dancing Script" pitchFamily="2" charset="0"/>
              </a:rPr>
              <a:t>“ </a:t>
            </a:r>
            <a:r>
              <a:rPr lang="en-GB" sz="2000" b="1" dirty="0" err="1">
                <a:latin typeface="Dancing Script" pitchFamily="2" charset="0"/>
              </a:rPr>
              <a:t>Bismillah</a:t>
            </a:r>
            <a:r>
              <a:rPr lang="en-GB" sz="2000" b="1" dirty="0">
                <a:latin typeface="Dancing Script" pitchFamily="2" charset="0"/>
              </a:rPr>
              <a:t>,” said Abu Khalid.</a:t>
            </a:r>
          </a:p>
          <a:p>
            <a:pPr algn="ctr"/>
            <a:r>
              <a:rPr lang="en-GB" sz="2000" b="1" dirty="0">
                <a:latin typeface="Dancing Script" pitchFamily="2" charset="0"/>
              </a:rPr>
              <a:t>This evening, I am going to take you all to Africa because </a:t>
            </a:r>
            <a:r>
              <a:rPr lang="en-GB" sz="2000" b="1" dirty="0" err="1">
                <a:latin typeface="Dancing Script" pitchFamily="2" charset="0"/>
              </a:rPr>
              <a:t>Abdelhaqq</a:t>
            </a:r>
            <a:r>
              <a:rPr lang="en-GB" sz="2000" b="1" dirty="0">
                <a:latin typeface="Dancing Script" pitchFamily="2" charset="0"/>
              </a:rPr>
              <a:t> went there next. He climbed down the mountain near  the </a:t>
            </a:r>
            <a:r>
              <a:rPr lang="en-GB" sz="2000" b="1" dirty="0" err="1">
                <a:latin typeface="Dancing Script" pitchFamily="2" charset="0"/>
              </a:rPr>
              <a:t>Wadi</a:t>
            </a:r>
            <a:r>
              <a:rPr lang="en-GB" sz="2000" b="1" dirty="0">
                <a:latin typeface="Dancing Script" pitchFamily="2" charset="0"/>
              </a:rPr>
              <a:t> </a:t>
            </a:r>
            <a:r>
              <a:rPr lang="en-GB" sz="2000" b="1" dirty="0" err="1">
                <a:latin typeface="Dancing Script" pitchFamily="2" charset="0"/>
              </a:rPr>
              <a:t>Bani</a:t>
            </a:r>
            <a:r>
              <a:rPr lang="en-GB" sz="2000" b="1" dirty="0">
                <a:latin typeface="Dancing Script" pitchFamily="2" charset="0"/>
              </a:rPr>
              <a:t> Khalid, and came to the sea, and there, near a place called  </a:t>
            </a:r>
            <a:r>
              <a:rPr lang="en-GB" sz="2000" b="1" dirty="0" err="1">
                <a:latin typeface="Dancing Script" pitchFamily="2" charset="0"/>
              </a:rPr>
              <a:t>Qalhat</a:t>
            </a:r>
            <a:r>
              <a:rPr lang="en-GB" sz="2000" b="1" dirty="0">
                <a:latin typeface="Dancing Script" pitchFamily="2" charset="0"/>
              </a:rPr>
              <a:t>, he saw a ship. </a:t>
            </a:r>
          </a:p>
          <a:p>
            <a:pPr algn="ctr"/>
            <a:r>
              <a:rPr lang="en-GB" sz="2000" b="1" dirty="0">
                <a:latin typeface="Dancing Script" pitchFamily="2" charset="0"/>
              </a:rPr>
              <a:t>The Captain of the ship was getting it ready to go to sea. When he saw </a:t>
            </a:r>
            <a:r>
              <a:rPr lang="en-GB" sz="2000" b="1" dirty="0" err="1">
                <a:latin typeface="Dancing Script" pitchFamily="2" charset="0"/>
              </a:rPr>
              <a:t>Abdelhaqq</a:t>
            </a:r>
            <a:r>
              <a:rPr lang="en-GB" sz="2000" b="1" dirty="0">
                <a:latin typeface="Dancing Script" pitchFamily="2" charset="0"/>
              </a:rPr>
              <a:t> coming, he spoke to him.</a:t>
            </a:r>
          </a:p>
          <a:p>
            <a:pPr algn="ctr"/>
            <a:r>
              <a:rPr lang="en-GB" sz="2000" b="1" dirty="0">
                <a:latin typeface="Dancing Script" pitchFamily="2" charset="0"/>
              </a:rPr>
              <a:t>“ You are a strong young fellow,” he said .</a:t>
            </a:r>
          </a:p>
          <a:p>
            <a:pPr algn="ctr"/>
            <a:r>
              <a:rPr lang="en-GB" sz="2000" b="1" dirty="0">
                <a:latin typeface="Dancing Script" pitchFamily="2" charset="0"/>
              </a:rPr>
              <a:t>“ Where are you going?”</a:t>
            </a:r>
          </a:p>
          <a:p>
            <a:pPr algn="ctr"/>
            <a:r>
              <a:rPr lang="en-GB" sz="2000" b="1" dirty="0">
                <a:latin typeface="Dancing Script" pitchFamily="2" charset="0"/>
              </a:rPr>
              <a:t>“ Nowhere,” replied </a:t>
            </a:r>
            <a:r>
              <a:rPr lang="en-GB" sz="2000" b="1" dirty="0" err="1">
                <a:latin typeface="Dancing Script" pitchFamily="2" charset="0"/>
              </a:rPr>
              <a:t>Abdelhaqq</a:t>
            </a:r>
            <a:endParaRPr lang="en-GB" sz="2000" b="1" dirty="0">
              <a:latin typeface="Dancing Script" pitchFamily="2" charset="0"/>
            </a:endParaRPr>
          </a:p>
          <a:p>
            <a:pPr algn="ctr"/>
            <a:r>
              <a:rPr lang="en-GB" sz="2000" b="1" dirty="0">
                <a:latin typeface="Dancing Script" pitchFamily="2" charset="0"/>
              </a:rPr>
              <a:t>“ Nowhere!”, said the Captain, and he laughed. </a:t>
            </a:r>
          </a:p>
          <a:p>
            <a:pPr algn="ctr"/>
            <a:r>
              <a:rPr lang="en-GB" sz="2000" b="1" dirty="0">
                <a:latin typeface="Dancing Script" pitchFamily="2" charset="0"/>
              </a:rPr>
              <a:t>“ That</a:t>
            </a:r>
            <a:r>
              <a:rPr lang="fr-FR" sz="2000" b="1" dirty="0">
                <a:latin typeface="Dancing Script" pitchFamily="2" charset="0"/>
              </a:rPr>
              <a:t>’</a:t>
            </a:r>
            <a:r>
              <a:rPr lang="en-GB" sz="2000" b="1" dirty="0">
                <a:latin typeface="Dancing Script" pitchFamily="2" charset="0"/>
              </a:rPr>
              <a:t>s a funny answer. You must be going somewhere.”</a:t>
            </a:r>
          </a:p>
          <a:p>
            <a:pPr algn="ctr"/>
            <a:r>
              <a:rPr lang="en-GB" sz="2000" b="1" dirty="0">
                <a:latin typeface="Dancing Script" pitchFamily="2" charset="0"/>
              </a:rPr>
              <a:t>“ No,” said </a:t>
            </a:r>
            <a:r>
              <a:rPr lang="en-GB" sz="2000" b="1" dirty="0" err="1">
                <a:latin typeface="Dancing Script" pitchFamily="2" charset="0"/>
              </a:rPr>
              <a:t>Abdelhaqq</a:t>
            </a:r>
            <a:r>
              <a:rPr lang="en-GB" sz="2000" b="1" dirty="0">
                <a:latin typeface="Dancing Script" pitchFamily="2" charset="0"/>
              </a:rPr>
              <a:t>. “ I am not going anywhere. </a:t>
            </a:r>
          </a:p>
          <a:p>
            <a:pPr algn="ctr"/>
            <a:r>
              <a:rPr lang="en-GB" sz="2000" b="1" dirty="0">
                <a:latin typeface="Dancing Script" pitchFamily="2" charset="0"/>
              </a:rPr>
              <a:t>I</a:t>
            </a:r>
            <a:r>
              <a:rPr lang="fr-FR" sz="2000" b="1" dirty="0">
                <a:latin typeface="Dancing Script" pitchFamily="2" charset="0"/>
              </a:rPr>
              <a:t>’</a:t>
            </a:r>
            <a:r>
              <a:rPr lang="en-GB" sz="2000" b="1" dirty="0">
                <a:latin typeface="Dancing Script" pitchFamily="2" charset="0"/>
              </a:rPr>
              <a:t>m just going from place to place. I am trying</a:t>
            </a:r>
          </a:p>
          <a:p>
            <a:pPr algn="ctr"/>
            <a:r>
              <a:rPr lang="en-GB" sz="2000" b="1" dirty="0">
                <a:latin typeface="Dancing Script" pitchFamily="2" charset="0"/>
              </a:rPr>
              <a:t> to discover something.”</a:t>
            </a:r>
          </a:p>
          <a:p>
            <a:pPr algn="ctr"/>
            <a:r>
              <a:rPr lang="en-GB" sz="2000" b="1" dirty="0">
                <a:latin typeface="Dancing Script" pitchFamily="2" charset="0"/>
              </a:rPr>
              <a:t>The Captain laughed again. “ Yes,” he said. “ And I think I know what it is –something valuable, eh? </a:t>
            </a:r>
          </a:p>
          <a:p>
            <a:pPr algn="ctr"/>
            <a:r>
              <a:rPr lang="en-GB" sz="2000" b="1" dirty="0">
                <a:latin typeface="Dancing Script" pitchFamily="2" charset="0"/>
              </a:rPr>
              <a:t>Gold, is it? Silver, perhaps?”</a:t>
            </a:r>
          </a:p>
          <a:p>
            <a:pPr algn="ctr"/>
            <a:r>
              <a:rPr lang="en-GB" sz="2000" b="1" dirty="0">
                <a:latin typeface="Dancing Script" pitchFamily="2" charset="0"/>
              </a:rPr>
              <a:t>“ I am not sure what it is, or where I can find it,” </a:t>
            </a:r>
          </a:p>
          <a:p>
            <a:pPr algn="ctr"/>
            <a:r>
              <a:rPr lang="en-GB" sz="2000" b="1" dirty="0">
                <a:latin typeface="Dancing Script" pitchFamily="2" charset="0"/>
              </a:rPr>
              <a:t>said </a:t>
            </a:r>
            <a:r>
              <a:rPr lang="en-GB" sz="2000" b="1" dirty="0" err="1">
                <a:latin typeface="Dancing Script" pitchFamily="2" charset="0"/>
              </a:rPr>
              <a:t>Abdelhaqq</a:t>
            </a:r>
            <a:r>
              <a:rPr lang="en-GB" sz="2000" b="1" dirty="0">
                <a:latin typeface="Dancing Script" pitchFamily="2" charset="0"/>
              </a:rPr>
              <a:t>.</a:t>
            </a:r>
          </a:p>
        </p:txBody>
      </p:sp>
    </p:spTree>
    <p:extLst>
      <p:ext uri="{BB962C8B-B14F-4D97-AF65-F5344CB8AC3E}">
        <p14:creationId xmlns:p14="http://schemas.microsoft.com/office/powerpoint/2010/main" val="3564658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09182" y="232012"/>
            <a:ext cx="5732060" cy="2862322"/>
          </a:xfrm>
          <a:prstGeom prst="rect">
            <a:avLst/>
          </a:prstGeom>
          <a:noFill/>
        </p:spPr>
        <p:txBody>
          <a:bodyPr wrap="square" rtlCol="0">
            <a:spAutoFit/>
          </a:bodyPr>
          <a:lstStyle/>
          <a:p>
            <a:pPr algn="ctr"/>
            <a:r>
              <a:rPr lang="en-GB" sz="2000" dirty="0">
                <a:latin typeface="Dancing Script" pitchFamily="2" charset="0"/>
              </a:rPr>
              <a:t>“ Aha,” said the Captain. “ A secret, is it? Now, you listen</a:t>
            </a:r>
          </a:p>
          <a:p>
            <a:pPr algn="ctr"/>
            <a:r>
              <a:rPr lang="en-GB" sz="2000" dirty="0">
                <a:latin typeface="Dancing Script" pitchFamily="2" charset="0"/>
              </a:rPr>
              <a:t> to me, my lad. I need a strong young fellow like you on my ship. We</a:t>
            </a:r>
            <a:r>
              <a:rPr lang="fr-FR" sz="2000" dirty="0">
                <a:latin typeface="Dancing Script" pitchFamily="2" charset="0"/>
              </a:rPr>
              <a:t>’</a:t>
            </a:r>
            <a:r>
              <a:rPr lang="en-GB" sz="2000" dirty="0">
                <a:latin typeface="Dancing Script" pitchFamily="2" charset="0"/>
              </a:rPr>
              <a:t>re setting out today for Africa. </a:t>
            </a:r>
          </a:p>
          <a:p>
            <a:pPr algn="ctr"/>
            <a:r>
              <a:rPr lang="en-GB" sz="2000" dirty="0">
                <a:latin typeface="Dancing Script" pitchFamily="2" charset="0"/>
              </a:rPr>
              <a:t>Have you ever been to Africa?”</a:t>
            </a:r>
          </a:p>
          <a:p>
            <a:pPr algn="ctr"/>
            <a:r>
              <a:rPr lang="en-GB" sz="2000" dirty="0">
                <a:latin typeface="Dancing Script" pitchFamily="2" charset="0"/>
              </a:rPr>
              <a:t>“ No,” answered </a:t>
            </a:r>
            <a:r>
              <a:rPr lang="en-GB" sz="2000" dirty="0" err="1">
                <a:latin typeface="Dancing Script" pitchFamily="2" charset="0"/>
              </a:rPr>
              <a:t>Abdelhaqq</a:t>
            </a:r>
            <a:r>
              <a:rPr lang="en-GB" sz="2000" dirty="0">
                <a:latin typeface="Dancing Script" pitchFamily="2" charset="0"/>
              </a:rPr>
              <a:t>. </a:t>
            </a:r>
          </a:p>
          <a:p>
            <a:pPr algn="ctr"/>
            <a:r>
              <a:rPr lang="en-GB" sz="2000" dirty="0">
                <a:latin typeface="Dancing Script" pitchFamily="2" charset="0"/>
              </a:rPr>
              <a:t>“ Then, you can come with us, Perhaps you</a:t>
            </a:r>
            <a:r>
              <a:rPr lang="fr-FR" sz="2000" dirty="0">
                <a:latin typeface="Dancing Script" pitchFamily="2" charset="0"/>
              </a:rPr>
              <a:t>’</a:t>
            </a:r>
            <a:r>
              <a:rPr lang="en-GB" sz="2000" dirty="0" err="1">
                <a:latin typeface="Dancing Script" pitchFamily="2" charset="0"/>
              </a:rPr>
              <a:t>ll</a:t>
            </a:r>
            <a:r>
              <a:rPr lang="en-GB" sz="2000" dirty="0">
                <a:latin typeface="Dancing Script" pitchFamily="2" charset="0"/>
              </a:rPr>
              <a:t> find </a:t>
            </a:r>
          </a:p>
          <a:p>
            <a:pPr algn="ctr"/>
            <a:r>
              <a:rPr lang="en-GB" sz="2000" dirty="0">
                <a:latin typeface="Dancing Script" pitchFamily="2" charset="0"/>
              </a:rPr>
              <a:t>the thing that you are looking for. Africa is full of secrets. There is always something new there.. Will you come?”</a:t>
            </a:r>
          </a:p>
          <a:p>
            <a:pPr algn="ctr"/>
            <a:r>
              <a:rPr lang="en-GB" sz="2000" dirty="0">
                <a:latin typeface="Dancing Script" pitchFamily="2" charset="0"/>
              </a:rPr>
              <a:t>“ Why not!” thought </a:t>
            </a:r>
            <a:r>
              <a:rPr lang="en-GB" sz="2000" dirty="0" err="1">
                <a:latin typeface="Dancing Script" pitchFamily="2" charset="0"/>
              </a:rPr>
              <a:t>Abdelhaqq</a:t>
            </a:r>
            <a:r>
              <a:rPr lang="en-GB" sz="2000" dirty="0">
                <a:latin typeface="Dancing Script" pitchFamily="2" charset="0"/>
              </a:rPr>
              <a:t>.</a:t>
            </a:r>
          </a:p>
        </p:txBody>
      </p:sp>
      <p:sp>
        <p:nvSpPr>
          <p:cNvPr id="8" name="ZoneTexte 7"/>
          <p:cNvSpPr txBox="1"/>
          <p:nvPr/>
        </p:nvSpPr>
        <p:spPr>
          <a:xfrm>
            <a:off x="28347" y="2961564"/>
            <a:ext cx="2619319" cy="3785652"/>
          </a:xfrm>
          <a:prstGeom prst="rect">
            <a:avLst/>
          </a:prstGeom>
          <a:noFill/>
        </p:spPr>
        <p:txBody>
          <a:bodyPr wrap="square" rtlCol="0">
            <a:spAutoFit/>
          </a:bodyPr>
          <a:lstStyle/>
          <a:p>
            <a:pPr algn="ctr"/>
            <a:r>
              <a:rPr lang="en-GB" dirty="0"/>
              <a:t>“ </a:t>
            </a:r>
            <a:r>
              <a:rPr lang="en-GB" sz="2000" dirty="0">
                <a:latin typeface="Dancing Script" pitchFamily="2" charset="0"/>
              </a:rPr>
              <a:t>Who knows what I may find there?”</a:t>
            </a:r>
          </a:p>
          <a:p>
            <a:pPr algn="ctr"/>
            <a:r>
              <a:rPr lang="en-GB" sz="2000" dirty="0">
                <a:latin typeface="Dancing Script" pitchFamily="2" charset="0"/>
              </a:rPr>
              <a:t>He agreed to go. </a:t>
            </a:r>
          </a:p>
          <a:p>
            <a:pPr algn="ctr"/>
            <a:r>
              <a:rPr lang="en-GB" sz="2000" dirty="0">
                <a:latin typeface="Dancing Script" pitchFamily="2" charset="0"/>
              </a:rPr>
              <a:t>A few hours later, </a:t>
            </a:r>
          </a:p>
          <a:p>
            <a:pPr algn="ctr"/>
            <a:r>
              <a:rPr lang="en-GB" sz="2000" dirty="0">
                <a:latin typeface="Dancing Script" pitchFamily="2" charset="0"/>
              </a:rPr>
              <a:t>the ship set out and </a:t>
            </a:r>
            <a:r>
              <a:rPr lang="en-GB" sz="2000" dirty="0" err="1">
                <a:latin typeface="Dancing Script" pitchFamily="2" charset="0"/>
              </a:rPr>
              <a:t>Abdelhaqq</a:t>
            </a:r>
            <a:r>
              <a:rPr lang="en-GB" sz="2000" dirty="0">
                <a:latin typeface="Dancing Script" pitchFamily="2" charset="0"/>
              </a:rPr>
              <a:t> began </a:t>
            </a:r>
          </a:p>
          <a:p>
            <a:pPr algn="ctr"/>
            <a:r>
              <a:rPr lang="en-GB" sz="2000" dirty="0">
                <a:latin typeface="Dancing Script" pitchFamily="2" charset="0"/>
              </a:rPr>
              <a:t>learning to be a sailor.</a:t>
            </a:r>
          </a:p>
          <a:p>
            <a:pPr algn="ctr"/>
            <a:r>
              <a:rPr lang="en-GB" sz="2000" dirty="0">
                <a:latin typeface="Dancing Script" pitchFamily="2" charset="0"/>
              </a:rPr>
              <a:t>There was a strong wind blowing from north to south at that time of the year, so the ship went</a:t>
            </a:r>
          </a:p>
          <a:p>
            <a:pPr algn="ctr"/>
            <a:r>
              <a:rPr lang="en-GB" sz="2000" dirty="0">
                <a:latin typeface="Dancing Script" pitchFamily="2" charset="0"/>
              </a:rPr>
              <a:t> like a bird.</a:t>
            </a:r>
            <a:endParaRPr lang="en-GB" dirty="0"/>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11460" t="16253" r="18527" b="10659"/>
          <a:stretch/>
        </p:blipFill>
        <p:spPr>
          <a:xfrm rot="5400000">
            <a:off x="2409187" y="3200043"/>
            <a:ext cx="3785652" cy="3308694"/>
          </a:xfrm>
          <a:prstGeom prst="rect">
            <a:avLst/>
          </a:prstGeom>
        </p:spPr>
      </p:pic>
      <p:sp>
        <p:nvSpPr>
          <p:cNvPr id="10" name="ZoneTexte 9"/>
          <p:cNvSpPr txBox="1"/>
          <p:nvPr/>
        </p:nvSpPr>
        <p:spPr>
          <a:xfrm>
            <a:off x="6185878" y="232012"/>
            <a:ext cx="5824152" cy="6247864"/>
          </a:xfrm>
          <a:prstGeom prst="rect">
            <a:avLst/>
          </a:prstGeom>
          <a:noFill/>
        </p:spPr>
        <p:txBody>
          <a:bodyPr wrap="square" rtlCol="0">
            <a:spAutoFit/>
          </a:bodyPr>
          <a:lstStyle/>
          <a:p>
            <a:pPr algn="ctr"/>
            <a:r>
              <a:rPr lang="en-GB" sz="2000" dirty="0">
                <a:latin typeface="Dancing Script" pitchFamily="2" charset="0"/>
              </a:rPr>
              <a:t>When he had done his work, </a:t>
            </a:r>
            <a:r>
              <a:rPr lang="en-GB" sz="2000" dirty="0" err="1">
                <a:latin typeface="Dancing Script" pitchFamily="2" charset="0"/>
              </a:rPr>
              <a:t>Abdelhaqq</a:t>
            </a:r>
            <a:r>
              <a:rPr lang="en-GB" sz="2000" dirty="0">
                <a:latin typeface="Dancing Script" pitchFamily="2" charset="0"/>
              </a:rPr>
              <a:t> liked to sit and watch the flying-fish jumping out of the water and flying across the sea. Most of the time the ship followed the coast.</a:t>
            </a:r>
          </a:p>
          <a:p>
            <a:pPr algn="ctr"/>
            <a:r>
              <a:rPr lang="en-GB" sz="2000" dirty="0">
                <a:latin typeface="Dancing Script" pitchFamily="2" charset="0"/>
              </a:rPr>
              <a:t> At night, the Captain used the stars to help him to find the way. They passed Aden and then </a:t>
            </a:r>
            <a:r>
              <a:rPr lang="en-GB" sz="2000" dirty="0" err="1">
                <a:latin typeface="Dancing Script" pitchFamily="2" charset="0"/>
              </a:rPr>
              <a:t>Jibuti</a:t>
            </a:r>
            <a:r>
              <a:rPr lang="en-GB" sz="2000" dirty="0">
                <a:latin typeface="Dancing Script" pitchFamily="2" charset="0"/>
              </a:rPr>
              <a:t>. They stopped at </a:t>
            </a:r>
            <a:r>
              <a:rPr lang="en-GB" sz="2000" dirty="0" err="1">
                <a:latin typeface="Dancing Script" pitchFamily="2" charset="0"/>
              </a:rPr>
              <a:t>Berbera</a:t>
            </a:r>
            <a:r>
              <a:rPr lang="en-GB" sz="2000" dirty="0">
                <a:latin typeface="Dancing Script" pitchFamily="2" charset="0"/>
              </a:rPr>
              <a:t> and Mogadishu for fresh water. The Captain had decided to go to Pemba. It is an island near Zanzibar. He wanted to sell dates there and to buy some gloves. So, he brought his ship into port at </a:t>
            </a:r>
            <a:r>
              <a:rPr lang="en-GB" sz="2000" dirty="0" err="1">
                <a:latin typeface="Dancing Script" pitchFamily="2" charset="0"/>
              </a:rPr>
              <a:t>Wete</a:t>
            </a:r>
            <a:r>
              <a:rPr lang="en-GB" sz="2000" dirty="0">
                <a:latin typeface="Dancing Script" pitchFamily="2" charset="0"/>
              </a:rPr>
              <a:t> in Pemba.</a:t>
            </a:r>
          </a:p>
          <a:p>
            <a:pPr algn="ctr"/>
            <a:r>
              <a:rPr lang="en-GB" sz="2000" dirty="0">
                <a:latin typeface="Dancing Script" pitchFamily="2" charset="0"/>
              </a:rPr>
              <a:t>  The dates were taken to the market and sold. Then, </a:t>
            </a:r>
          </a:p>
          <a:p>
            <a:pPr algn="ctr"/>
            <a:r>
              <a:rPr lang="en-GB" sz="2000" dirty="0">
                <a:latin typeface="Dancing Script" pitchFamily="2" charset="0"/>
              </a:rPr>
              <a:t>the Captain decided to paint the ship with oil before setting bout again. The men of </a:t>
            </a:r>
            <a:r>
              <a:rPr lang="en-GB" sz="2000" dirty="0" err="1">
                <a:latin typeface="Dancing Script" pitchFamily="2" charset="0"/>
              </a:rPr>
              <a:t>Wete</a:t>
            </a:r>
            <a:r>
              <a:rPr lang="en-GB" sz="2000" dirty="0">
                <a:latin typeface="Dancing Script" pitchFamily="2" charset="0"/>
              </a:rPr>
              <a:t> are clever at painting ships </a:t>
            </a:r>
          </a:p>
          <a:p>
            <a:pPr algn="ctr"/>
            <a:r>
              <a:rPr lang="en-GB" sz="2000" dirty="0">
                <a:latin typeface="Dancing Script" pitchFamily="2" charset="0"/>
              </a:rPr>
              <a:t>and getting them ready for sea again. </a:t>
            </a:r>
            <a:r>
              <a:rPr lang="en-GB" sz="2000" dirty="0" err="1">
                <a:latin typeface="Dancing Script" pitchFamily="2" charset="0"/>
              </a:rPr>
              <a:t>Abdelhaqq</a:t>
            </a:r>
            <a:r>
              <a:rPr lang="en-GB" sz="2000" dirty="0">
                <a:latin typeface="Dancing Script" pitchFamily="2" charset="0"/>
              </a:rPr>
              <a:t> knew nothing about that.. So, he walked from place to place, and sometimes he stopped to drink juice from young coconuts.</a:t>
            </a:r>
          </a:p>
          <a:p>
            <a:pPr algn="ctr"/>
            <a:r>
              <a:rPr lang="en-GB" sz="2000" dirty="0">
                <a:latin typeface="Dancing Script" pitchFamily="2" charset="0"/>
              </a:rPr>
              <a:t> It was sweet and always cool.</a:t>
            </a:r>
          </a:p>
          <a:p>
            <a:pPr algn="ctr"/>
            <a:r>
              <a:rPr lang="en-GB" sz="2000" dirty="0">
                <a:latin typeface="Dancing Script" pitchFamily="2" charset="0"/>
              </a:rPr>
              <a:t>One day, as he sat to drink from one of these coconuts,</a:t>
            </a:r>
          </a:p>
          <a:p>
            <a:pPr algn="ctr"/>
            <a:r>
              <a:rPr lang="en-GB" sz="2000" dirty="0">
                <a:latin typeface="Dancing Script" pitchFamily="2" charset="0"/>
              </a:rPr>
              <a:t> he noticed a young girl going to fetch water. She had the most beautiful eyes he had ever seen , but the eyes look sad, very sad. He wondered why she was so sad.</a:t>
            </a:r>
          </a:p>
        </p:txBody>
      </p:sp>
    </p:spTree>
    <p:extLst>
      <p:ext uri="{BB962C8B-B14F-4D97-AF65-F5344CB8AC3E}">
        <p14:creationId xmlns:p14="http://schemas.microsoft.com/office/powerpoint/2010/main" val="399463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06788" y="195886"/>
            <a:ext cx="5663821" cy="6555641"/>
          </a:xfrm>
          <a:prstGeom prst="rect">
            <a:avLst/>
          </a:prstGeom>
          <a:noFill/>
        </p:spPr>
        <p:txBody>
          <a:bodyPr wrap="square" rtlCol="0">
            <a:spAutoFit/>
          </a:bodyPr>
          <a:lstStyle/>
          <a:p>
            <a:pPr algn="ctr"/>
            <a:r>
              <a:rPr lang="en-GB" sz="2000" dirty="0">
                <a:latin typeface="Dancing Script" pitchFamily="2" charset="0"/>
              </a:rPr>
              <a:t>On the third day, he waited to see her. When she</a:t>
            </a:r>
          </a:p>
          <a:p>
            <a:pPr algn="ctr"/>
            <a:r>
              <a:rPr lang="en-GB" sz="2000" dirty="0">
                <a:latin typeface="Dancing Script" pitchFamily="2" charset="0"/>
              </a:rPr>
              <a:t> came by, he saw that her eyes were still the same –</a:t>
            </a:r>
          </a:p>
          <a:p>
            <a:pPr algn="ctr"/>
            <a:r>
              <a:rPr lang="en-GB" sz="2000" dirty="0">
                <a:latin typeface="Dancing Script" pitchFamily="2" charset="0"/>
              </a:rPr>
              <a:t> very beautiful but very sad. He asked a man for </a:t>
            </a:r>
          </a:p>
          <a:p>
            <a:pPr algn="ctr"/>
            <a:r>
              <a:rPr lang="en-GB" sz="2000" dirty="0">
                <a:latin typeface="Dancing Script" pitchFamily="2" charset="0"/>
              </a:rPr>
              <a:t>the name of this girl..</a:t>
            </a:r>
          </a:p>
          <a:p>
            <a:pPr algn="ctr"/>
            <a:r>
              <a:rPr lang="en-GB" sz="2000" dirty="0">
                <a:latin typeface="Dancing Script" pitchFamily="2" charset="0"/>
              </a:rPr>
              <a:t>“ Her name is </a:t>
            </a:r>
            <a:r>
              <a:rPr lang="en-GB" sz="2000" dirty="0" err="1">
                <a:latin typeface="Dancing Script" pitchFamily="2" charset="0"/>
              </a:rPr>
              <a:t>Khalsa</a:t>
            </a:r>
            <a:r>
              <a:rPr lang="en-GB" sz="2000" dirty="0">
                <a:latin typeface="Dancing Script" pitchFamily="2" charset="0"/>
              </a:rPr>
              <a:t>,” replied the man.” She is beautiful, but you take my advice – forget about her.”</a:t>
            </a:r>
          </a:p>
          <a:p>
            <a:pPr algn="ctr"/>
            <a:r>
              <a:rPr lang="en-GB" sz="2000" dirty="0">
                <a:latin typeface="Dancing Script" pitchFamily="2" charset="0"/>
              </a:rPr>
              <a:t>“ Is she married?” asked </a:t>
            </a:r>
            <a:r>
              <a:rPr lang="en-GB" sz="2000" dirty="0" err="1">
                <a:latin typeface="Dancing Script" pitchFamily="2" charset="0"/>
              </a:rPr>
              <a:t>Abdelhaqq</a:t>
            </a:r>
            <a:r>
              <a:rPr lang="en-GB" sz="2000" dirty="0">
                <a:latin typeface="Dancing Script" pitchFamily="2" charset="0"/>
              </a:rPr>
              <a:t>.</a:t>
            </a:r>
          </a:p>
          <a:p>
            <a:pPr algn="ctr"/>
            <a:r>
              <a:rPr lang="en-GB" sz="2000" dirty="0">
                <a:latin typeface="Dancing Script" pitchFamily="2" charset="0"/>
              </a:rPr>
              <a:t>“ No,” said the man, “ not married, and there is not a </a:t>
            </a:r>
          </a:p>
          <a:p>
            <a:pPr algn="ctr"/>
            <a:r>
              <a:rPr lang="en-GB" sz="2000" dirty="0">
                <a:latin typeface="Dancing Script" pitchFamily="2" charset="0"/>
              </a:rPr>
              <a:t>man in </a:t>
            </a:r>
            <a:r>
              <a:rPr lang="en-GB" sz="2000" dirty="0" err="1">
                <a:latin typeface="Dancing Script" pitchFamily="2" charset="0"/>
              </a:rPr>
              <a:t>Wete</a:t>
            </a:r>
            <a:r>
              <a:rPr lang="en-GB" sz="2000" dirty="0">
                <a:latin typeface="Dancing Script" pitchFamily="2" charset="0"/>
              </a:rPr>
              <a:t> who would marry her.” He stood up and walked away. </a:t>
            </a:r>
            <a:r>
              <a:rPr lang="en-GB" sz="2000" dirty="0" err="1">
                <a:latin typeface="Dancing Script" pitchFamily="2" charset="0"/>
              </a:rPr>
              <a:t>Abdelhaqq</a:t>
            </a:r>
            <a:r>
              <a:rPr lang="en-GB" sz="2000" dirty="0">
                <a:latin typeface="Dancing Script" pitchFamily="2" charset="0"/>
              </a:rPr>
              <a:t> asked others about this </a:t>
            </a:r>
            <a:r>
              <a:rPr lang="en-GB" sz="2000" dirty="0" err="1">
                <a:latin typeface="Dancing Script" pitchFamily="2" charset="0"/>
              </a:rPr>
              <a:t>Khalsa</a:t>
            </a:r>
            <a:r>
              <a:rPr lang="en-GB" sz="2000" dirty="0">
                <a:latin typeface="Dancing Script" pitchFamily="2" charset="0"/>
              </a:rPr>
              <a:t>, but he always received the same answer – </a:t>
            </a:r>
          </a:p>
          <a:p>
            <a:pPr algn="ctr"/>
            <a:r>
              <a:rPr lang="en-GB" sz="2000" dirty="0">
                <a:latin typeface="Dancing Script" pitchFamily="2" charset="0"/>
              </a:rPr>
              <a:t>“not married, but – forget her.”</a:t>
            </a:r>
          </a:p>
          <a:p>
            <a:pPr algn="ctr"/>
            <a:r>
              <a:rPr lang="en-GB" sz="2000" dirty="0">
                <a:latin typeface="Dancing Script" pitchFamily="2" charset="0"/>
              </a:rPr>
              <a:t>Soon, as is the way with young men, </a:t>
            </a:r>
            <a:r>
              <a:rPr lang="en-GB" sz="2000" dirty="0" err="1">
                <a:latin typeface="Dancing Script" pitchFamily="2" charset="0"/>
              </a:rPr>
              <a:t>Abdelhaqq</a:t>
            </a:r>
            <a:r>
              <a:rPr lang="en-GB" sz="2000" dirty="0">
                <a:latin typeface="Dancing Script" pitchFamily="2" charset="0"/>
              </a:rPr>
              <a:t> could </a:t>
            </a:r>
          </a:p>
          <a:p>
            <a:pPr algn="ctr"/>
            <a:r>
              <a:rPr lang="en-GB" sz="2000" dirty="0">
                <a:latin typeface="Dancing Script" pitchFamily="2" charset="0"/>
              </a:rPr>
              <a:t>think of nothing except this girl, </a:t>
            </a:r>
            <a:r>
              <a:rPr lang="en-GB" sz="2000" dirty="0" err="1">
                <a:latin typeface="Dancing Script" pitchFamily="2" charset="0"/>
              </a:rPr>
              <a:t>Khalsa</a:t>
            </a:r>
            <a:r>
              <a:rPr lang="en-GB" sz="2000" dirty="0">
                <a:latin typeface="Dancing Script" pitchFamily="2" charset="0"/>
              </a:rPr>
              <a:t>. He thought all </a:t>
            </a:r>
          </a:p>
          <a:p>
            <a:pPr algn="ctr"/>
            <a:r>
              <a:rPr lang="en-GB" sz="2000" dirty="0">
                <a:latin typeface="Dancing Script" pitchFamily="2" charset="0"/>
              </a:rPr>
              <a:t>the time about her beautiful eyes, and he wanted to see </a:t>
            </a:r>
          </a:p>
          <a:p>
            <a:pPr algn="ctr"/>
            <a:r>
              <a:rPr lang="en-GB" sz="2000" dirty="0">
                <a:latin typeface="Dancing Script" pitchFamily="2" charset="0"/>
              </a:rPr>
              <a:t>them happy and smiling. Very soon, he got in love with her.  And decided to go to see her father and ask for her to become his wife. Someone told him where the house was. The next afternoon, he went there and asked to see the father of </a:t>
            </a:r>
            <a:r>
              <a:rPr lang="en-GB" sz="2000" dirty="0" err="1">
                <a:latin typeface="Dancing Script" pitchFamily="2" charset="0"/>
              </a:rPr>
              <a:t>Khalsa</a:t>
            </a:r>
            <a:r>
              <a:rPr lang="en-GB" sz="2000" dirty="0">
                <a:latin typeface="Dancing Script" pitchFamily="2" charset="0"/>
              </a:rPr>
              <a:t>. He was invited into the house </a:t>
            </a:r>
          </a:p>
          <a:p>
            <a:pPr algn="ctr"/>
            <a:r>
              <a:rPr lang="en-GB" sz="2000" dirty="0">
                <a:latin typeface="Dancing Script" pitchFamily="2" charset="0"/>
              </a:rPr>
              <a:t>and given “</a:t>
            </a:r>
            <a:r>
              <a:rPr lang="en-GB" sz="2000" dirty="0" err="1">
                <a:latin typeface="Dancing Script" pitchFamily="2" charset="0"/>
              </a:rPr>
              <a:t>halwa</a:t>
            </a:r>
            <a:r>
              <a:rPr lang="en-GB" sz="2000" dirty="0">
                <a:latin typeface="Dancing Script" pitchFamily="2" charset="0"/>
              </a:rPr>
              <a:t>” and coffee.</a:t>
            </a:r>
          </a:p>
        </p:txBody>
      </p:sp>
      <p:sp>
        <p:nvSpPr>
          <p:cNvPr id="8" name="ZoneTexte 7"/>
          <p:cNvSpPr txBox="1"/>
          <p:nvPr/>
        </p:nvSpPr>
        <p:spPr>
          <a:xfrm>
            <a:off x="6301372" y="286603"/>
            <a:ext cx="5613124" cy="6247864"/>
          </a:xfrm>
          <a:prstGeom prst="rect">
            <a:avLst/>
          </a:prstGeom>
          <a:noFill/>
        </p:spPr>
        <p:txBody>
          <a:bodyPr wrap="square" rtlCol="0">
            <a:spAutoFit/>
          </a:bodyPr>
          <a:lstStyle/>
          <a:p>
            <a:pPr algn="ctr"/>
            <a:r>
              <a:rPr lang="en-GB" sz="2000" dirty="0">
                <a:latin typeface="Dancing Script" pitchFamily="2" charset="0"/>
              </a:rPr>
              <a:t>The father then came and asked </a:t>
            </a:r>
            <a:r>
              <a:rPr lang="en-GB" sz="2000" dirty="0" err="1">
                <a:latin typeface="Dancing Script" pitchFamily="2" charset="0"/>
              </a:rPr>
              <a:t>Abdelhaqq</a:t>
            </a:r>
            <a:r>
              <a:rPr lang="en-GB" sz="2000" dirty="0">
                <a:latin typeface="Dancing Script" pitchFamily="2" charset="0"/>
              </a:rPr>
              <a:t> </a:t>
            </a:r>
          </a:p>
          <a:p>
            <a:pPr algn="ctr"/>
            <a:r>
              <a:rPr lang="en-GB" sz="2000" dirty="0">
                <a:latin typeface="Dancing Script" pitchFamily="2" charset="0"/>
              </a:rPr>
              <a:t>what he wanted.</a:t>
            </a:r>
          </a:p>
          <a:p>
            <a:pPr algn="ctr"/>
            <a:r>
              <a:rPr lang="en-GB" sz="2000" dirty="0" err="1">
                <a:latin typeface="Dancing Script" pitchFamily="2" charset="0"/>
              </a:rPr>
              <a:t>Abdelhaqq</a:t>
            </a:r>
            <a:r>
              <a:rPr lang="en-GB" sz="2000" dirty="0">
                <a:latin typeface="Dancing Script" pitchFamily="2" charset="0"/>
              </a:rPr>
              <a:t> said, “ I am in love with your daughter</a:t>
            </a:r>
          </a:p>
          <a:p>
            <a:pPr algn="ctr"/>
            <a:r>
              <a:rPr lang="en-GB" sz="2000" dirty="0">
                <a:latin typeface="Dancing Script" pitchFamily="2" charset="0"/>
              </a:rPr>
              <a:t> and I want to marry her.”</a:t>
            </a:r>
          </a:p>
          <a:p>
            <a:pPr algn="ctr"/>
            <a:r>
              <a:rPr lang="en-GB" sz="2000" dirty="0">
                <a:latin typeface="Dancing Script" pitchFamily="2" charset="0"/>
              </a:rPr>
              <a:t>The father, Saeed </a:t>
            </a:r>
            <a:r>
              <a:rPr lang="en-GB" sz="2000" dirty="0" err="1">
                <a:latin typeface="Dancing Script" pitchFamily="2" charset="0"/>
              </a:rPr>
              <a:t>Ilyas</a:t>
            </a:r>
            <a:r>
              <a:rPr lang="en-GB" sz="2000" dirty="0">
                <a:latin typeface="Dancing Script" pitchFamily="2" charset="0"/>
              </a:rPr>
              <a:t>, said, “ In love ! How can you </a:t>
            </a:r>
          </a:p>
          <a:p>
            <a:pPr algn="ctr"/>
            <a:r>
              <a:rPr lang="en-GB" sz="2000" dirty="0">
                <a:latin typeface="Dancing Script" pitchFamily="2" charset="0"/>
              </a:rPr>
              <a:t>be in love with a girl you hardly know?”</a:t>
            </a:r>
          </a:p>
          <a:p>
            <a:pPr algn="ctr"/>
            <a:r>
              <a:rPr lang="en-GB" sz="2000" dirty="0">
                <a:latin typeface="Dancing Script" pitchFamily="2" charset="0"/>
              </a:rPr>
              <a:t>“ I have seen her several times,” said </a:t>
            </a:r>
            <a:r>
              <a:rPr lang="en-GB" sz="2000" dirty="0" err="1">
                <a:latin typeface="Dancing Script" pitchFamily="2" charset="0"/>
              </a:rPr>
              <a:t>Abdelhaqq</a:t>
            </a:r>
            <a:r>
              <a:rPr lang="en-GB" sz="2000" dirty="0">
                <a:latin typeface="Dancing Script" pitchFamily="2" charset="0"/>
              </a:rPr>
              <a:t>, </a:t>
            </a:r>
          </a:p>
          <a:p>
            <a:pPr algn="ctr"/>
            <a:r>
              <a:rPr lang="en-GB" sz="2000" dirty="0">
                <a:latin typeface="Dancing Script" pitchFamily="2" charset="0"/>
              </a:rPr>
              <a:t>“ and I know in my heart that I love her.”</a:t>
            </a:r>
          </a:p>
          <a:p>
            <a:pPr algn="ctr"/>
            <a:r>
              <a:rPr lang="en-GB" sz="2000" dirty="0" err="1">
                <a:latin typeface="Dancing Script" pitchFamily="2" charset="0"/>
              </a:rPr>
              <a:t>Ilyas</a:t>
            </a:r>
            <a:r>
              <a:rPr lang="en-GB" sz="2000" dirty="0">
                <a:latin typeface="Dancing Script" pitchFamily="2" charset="0"/>
              </a:rPr>
              <a:t> looked at him and said, “ Love, is it? What an easy word to say ! Most people don</a:t>
            </a:r>
            <a:r>
              <a:rPr lang="fr-FR" sz="2000" dirty="0">
                <a:latin typeface="Dancing Script" pitchFamily="2" charset="0"/>
              </a:rPr>
              <a:t>’</a:t>
            </a:r>
            <a:r>
              <a:rPr lang="en-GB" sz="2000" dirty="0">
                <a:latin typeface="Dancing Script" pitchFamily="2" charset="0"/>
              </a:rPr>
              <a:t>t know the meaning of it. Shall I show what love is? Come with me, young man,</a:t>
            </a:r>
          </a:p>
          <a:p>
            <a:pPr algn="ctr"/>
            <a:r>
              <a:rPr lang="en-GB" sz="2000" dirty="0">
                <a:latin typeface="Dancing Script" pitchFamily="2" charset="0"/>
              </a:rPr>
              <a:t>and I</a:t>
            </a:r>
            <a:r>
              <a:rPr lang="fr-FR" sz="2000" dirty="0">
                <a:latin typeface="Dancing Script" pitchFamily="2" charset="0"/>
              </a:rPr>
              <a:t>’</a:t>
            </a:r>
            <a:r>
              <a:rPr lang="en-GB" sz="2000" dirty="0" err="1">
                <a:latin typeface="Dancing Script" pitchFamily="2" charset="0"/>
              </a:rPr>
              <a:t>ll</a:t>
            </a:r>
            <a:r>
              <a:rPr lang="en-GB" sz="2000" dirty="0">
                <a:latin typeface="Dancing Script" pitchFamily="2" charset="0"/>
              </a:rPr>
              <a:t> show you the meaning of love. And then if you want to marry my daughter, I shall not stop you.”</a:t>
            </a:r>
          </a:p>
          <a:p>
            <a:pPr algn="ctr"/>
            <a:r>
              <a:rPr lang="en-GB" sz="2000" dirty="0">
                <a:latin typeface="Dancing Script" pitchFamily="2" charset="0"/>
              </a:rPr>
              <a:t>Saeed </a:t>
            </a:r>
            <a:r>
              <a:rPr lang="en-GB" sz="2000" dirty="0" err="1">
                <a:latin typeface="Dancing Script" pitchFamily="2" charset="0"/>
              </a:rPr>
              <a:t>Ilyas</a:t>
            </a:r>
            <a:r>
              <a:rPr lang="en-GB" sz="2000" dirty="0">
                <a:latin typeface="Dancing Script" pitchFamily="2" charset="0"/>
              </a:rPr>
              <a:t> led the way, and </a:t>
            </a:r>
            <a:r>
              <a:rPr lang="en-GB" sz="2000" dirty="0" err="1">
                <a:latin typeface="Dancing Script" pitchFamily="2" charset="0"/>
              </a:rPr>
              <a:t>Abdelhaqq</a:t>
            </a:r>
            <a:r>
              <a:rPr lang="en-GB" sz="2000" dirty="0">
                <a:latin typeface="Dancing Script" pitchFamily="2" charset="0"/>
              </a:rPr>
              <a:t> followed. </a:t>
            </a:r>
          </a:p>
          <a:p>
            <a:pPr algn="ctr"/>
            <a:r>
              <a:rPr lang="en-GB" sz="2000" dirty="0">
                <a:latin typeface="Dancing Script" pitchFamily="2" charset="0"/>
              </a:rPr>
              <a:t>They went to a room at the back of the house. </a:t>
            </a:r>
          </a:p>
          <a:p>
            <a:pPr algn="ctr"/>
            <a:r>
              <a:rPr lang="en-GB" sz="2000" dirty="0">
                <a:latin typeface="Dancing Script" pitchFamily="2" charset="0"/>
              </a:rPr>
              <a:t>The father opened the door and asked </a:t>
            </a:r>
            <a:r>
              <a:rPr lang="en-GB" sz="2000" dirty="0" err="1">
                <a:latin typeface="Dancing Script" pitchFamily="2" charset="0"/>
              </a:rPr>
              <a:t>Abdelhaqq</a:t>
            </a:r>
            <a:r>
              <a:rPr lang="en-GB" sz="2000" dirty="0">
                <a:latin typeface="Dancing Script" pitchFamily="2" charset="0"/>
              </a:rPr>
              <a:t> to enter. He went in and then stopped suddenly. There was a bed </a:t>
            </a:r>
          </a:p>
          <a:p>
            <a:pPr algn="ctr"/>
            <a:r>
              <a:rPr lang="en-GB" sz="2000" dirty="0">
                <a:latin typeface="Dancing Script" pitchFamily="2" charset="0"/>
              </a:rPr>
              <a:t>in the room, and a man was lying on it. The girl, </a:t>
            </a:r>
          </a:p>
          <a:p>
            <a:pPr algn="ctr"/>
            <a:r>
              <a:rPr lang="en-GB" sz="2000" dirty="0" err="1">
                <a:latin typeface="Dancing Script" pitchFamily="2" charset="0"/>
              </a:rPr>
              <a:t>Khalsa</a:t>
            </a:r>
            <a:r>
              <a:rPr lang="en-GB" sz="2000" dirty="0">
                <a:latin typeface="Dancing Script" pitchFamily="2" charset="0"/>
              </a:rPr>
              <a:t>, was sitting by his side, and she was holding</a:t>
            </a:r>
          </a:p>
          <a:p>
            <a:pPr algn="ctr"/>
            <a:r>
              <a:rPr lang="en-GB" sz="2000" dirty="0">
                <a:latin typeface="Dancing Script" pitchFamily="2" charset="0"/>
              </a:rPr>
              <a:t> the man</a:t>
            </a:r>
            <a:r>
              <a:rPr lang="fr-FR" sz="2000" dirty="0">
                <a:latin typeface="Dancing Script" pitchFamily="2" charset="0"/>
              </a:rPr>
              <a:t>’</a:t>
            </a:r>
            <a:r>
              <a:rPr lang="en-GB" sz="2000" dirty="0">
                <a:latin typeface="Dancing Script" pitchFamily="2" charset="0"/>
              </a:rPr>
              <a:t>s hand in one of hers.</a:t>
            </a:r>
          </a:p>
        </p:txBody>
      </p:sp>
    </p:spTree>
    <p:extLst>
      <p:ext uri="{BB962C8B-B14F-4D97-AF65-F5344CB8AC3E}">
        <p14:creationId xmlns:p14="http://schemas.microsoft.com/office/powerpoint/2010/main" val="360732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36478" y="232012"/>
            <a:ext cx="5718412" cy="3170099"/>
          </a:xfrm>
          <a:prstGeom prst="rect">
            <a:avLst/>
          </a:prstGeom>
          <a:noFill/>
        </p:spPr>
        <p:txBody>
          <a:bodyPr wrap="square" rtlCol="0">
            <a:spAutoFit/>
          </a:bodyPr>
          <a:lstStyle/>
          <a:p>
            <a:r>
              <a:rPr lang="en-GB" sz="2000" dirty="0" err="1">
                <a:latin typeface="Dancing Script" pitchFamily="2" charset="0"/>
              </a:rPr>
              <a:t>Abdelhaqq</a:t>
            </a:r>
            <a:r>
              <a:rPr lang="en-GB" sz="2000" dirty="0">
                <a:latin typeface="Dancing Script" pitchFamily="2" charset="0"/>
              </a:rPr>
              <a:t> looked at the hands. The girl</a:t>
            </a:r>
            <a:r>
              <a:rPr lang="fr-FR" sz="2000" dirty="0">
                <a:latin typeface="Dancing Script" pitchFamily="2" charset="0"/>
              </a:rPr>
              <a:t>’</a:t>
            </a:r>
            <a:r>
              <a:rPr lang="en-GB" sz="2000" dirty="0">
                <a:latin typeface="Dancing Script" pitchFamily="2" charset="0"/>
              </a:rPr>
              <a:t>s hand was as beautiful as her eyes, but the man</a:t>
            </a:r>
            <a:r>
              <a:rPr lang="fr-FR" sz="2000" dirty="0">
                <a:latin typeface="Dancing Script" pitchFamily="2" charset="0"/>
              </a:rPr>
              <a:t>’</a:t>
            </a:r>
            <a:r>
              <a:rPr lang="en-GB" sz="2000" dirty="0">
                <a:latin typeface="Dancing Script" pitchFamily="2" charset="0"/>
              </a:rPr>
              <a:t>s hand was ugly – it had no fingers. He looked at the man</a:t>
            </a:r>
            <a:r>
              <a:rPr lang="fr-FR" sz="2000" dirty="0">
                <a:latin typeface="Dancing Script" pitchFamily="2" charset="0"/>
              </a:rPr>
              <a:t>’</a:t>
            </a:r>
            <a:r>
              <a:rPr lang="en-GB" sz="2000" dirty="0">
                <a:latin typeface="Dancing Script" pitchFamily="2" charset="0"/>
              </a:rPr>
              <a:t>s face, and began to feel ill – the face was like a lion</a:t>
            </a:r>
            <a:r>
              <a:rPr lang="fr-FR" sz="2000" dirty="0">
                <a:latin typeface="Dancing Script" pitchFamily="2" charset="0"/>
              </a:rPr>
              <a:t>’</a:t>
            </a:r>
            <a:r>
              <a:rPr lang="en-GB" sz="2000" dirty="0">
                <a:latin typeface="Dancing Script" pitchFamily="2" charset="0"/>
              </a:rPr>
              <a:t>s, and the nose had sunk into it, leaving just a hole. He looked at the feet –they had no toes. There was a bad smell in the room. The man on the bed moved and a sound came from his face.</a:t>
            </a:r>
          </a:p>
          <a:p>
            <a:r>
              <a:rPr lang="en-GB" sz="2000" dirty="0" err="1">
                <a:latin typeface="Dancing Script" pitchFamily="2" charset="0"/>
              </a:rPr>
              <a:t>Abdelhaqq</a:t>
            </a:r>
            <a:r>
              <a:rPr lang="en-GB" sz="2000" dirty="0">
                <a:latin typeface="Dancing Script" pitchFamily="2" charset="0"/>
              </a:rPr>
              <a:t> felt sick. He ran out of the room and into the fresh air. The father followed him and held him by the arm.</a:t>
            </a:r>
          </a:p>
          <a:p>
            <a:r>
              <a:rPr lang="en-GB" sz="2000" dirty="0">
                <a:latin typeface="Dancing Script" pitchFamily="2" charset="0"/>
              </a:rPr>
              <a:t>“ Oh, Allah,” said </a:t>
            </a:r>
            <a:r>
              <a:rPr lang="en-GB" sz="2000" dirty="0" err="1">
                <a:latin typeface="Dancing Script" pitchFamily="2" charset="0"/>
              </a:rPr>
              <a:t>Abdelhaqq</a:t>
            </a:r>
            <a:r>
              <a:rPr lang="en-GB" sz="2000" dirty="0">
                <a:latin typeface="Dancing Script" pitchFamily="2" charset="0"/>
              </a:rPr>
              <a:t>, “ what is it?”</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27192" t="7574" r="25590" b="18613"/>
          <a:stretch/>
        </p:blipFill>
        <p:spPr>
          <a:xfrm>
            <a:off x="183280" y="3428999"/>
            <a:ext cx="5671610" cy="3149221"/>
          </a:xfrm>
          <a:prstGeom prst="rect">
            <a:avLst/>
          </a:prstGeom>
        </p:spPr>
      </p:pic>
      <p:sp>
        <p:nvSpPr>
          <p:cNvPr id="9" name="ZoneTexte 8"/>
          <p:cNvSpPr txBox="1"/>
          <p:nvPr/>
        </p:nvSpPr>
        <p:spPr>
          <a:xfrm>
            <a:off x="6291618" y="232012"/>
            <a:ext cx="5650173" cy="6247864"/>
          </a:xfrm>
          <a:prstGeom prst="rect">
            <a:avLst/>
          </a:prstGeom>
          <a:noFill/>
        </p:spPr>
        <p:txBody>
          <a:bodyPr wrap="square" rtlCol="0">
            <a:spAutoFit/>
          </a:bodyPr>
          <a:lstStyle/>
          <a:p>
            <a:pPr algn="ctr"/>
            <a:r>
              <a:rPr lang="en-GB" sz="2000" dirty="0">
                <a:latin typeface="Dancing Script" pitchFamily="2" charset="0"/>
              </a:rPr>
              <a:t>Saeed </a:t>
            </a:r>
            <a:r>
              <a:rPr lang="en-GB" sz="2000" dirty="0" err="1">
                <a:latin typeface="Dancing Script" pitchFamily="2" charset="0"/>
              </a:rPr>
              <a:t>Ilyas</a:t>
            </a:r>
            <a:r>
              <a:rPr lang="en-GB" sz="2000" dirty="0">
                <a:latin typeface="Dancing Script" pitchFamily="2" charset="0"/>
              </a:rPr>
              <a:t> made him sit down and then said ,</a:t>
            </a:r>
          </a:p>
          <a:p>
            <a:pPr algn="ctr"/>
            <a:r>
              <a:rPr lang="en-GB" sz="2000" dirty="0">
                <a:latin typeface="Dancing Script" pitchFamily="2" charset="0"/>
              </a:rPr>
              <a:t>” It is my son, </a:t>
            </a:r>
            <a:r>
              <a:rPr lang="en-GB" sz="2000" dirty="0" err="1">
                <a:latin typeface="Dancing Script" pitchFamily="2" charset="0"/>
              </a:rPr>
              <a:t>Ilyas</a:t>
            </a:r>
            <a:r>
              <a:rPr lang="en-GB" sz="2000" dirty="0">
                <a:latin typeface="Dancing Script" pitchFamily="2" charset="0"/>
              </a:rPr>
              <a:t>, the brother of my daughter, </a:t>
            </a:r>
            <a:r>
              <a:rPr lang="en-GB" sz="2000" dirty="0" err="1">
                <a:latin typeface="Dancing Script" pitchFamily="2" charset="0"/>
              </a:rPr>
              <a:t>Khalsa</a:t>
            </a:r>
            <a:r>
              <a:rPr lang="en-GB" sz="2000" dirty="0">
                <a:latin typeface="Dancing Script" pitchFamily="2" charset="0"/>
              </a:rPr>
              <a:t>, and he is dying. For two years he has been dying, and perhaps it will be two more years before he dies. </a:t>
            </a:r>
          </a:p>
          <a:p>
            <a:pPr algn="ctr"/>
            <a:r>
              <a:rPr lang="en-GB" sz="2000" dirty="0" err="1">
                <a:latin typeface="Dancing Script" pitchFamily="2" charset="0"/>
              </a:rPr>
              <a:t>Khalsa</a:t>
            </a:r>
            <a:r>
              <a:rPr lang="en-GB" sz="2000" dirty="0">
                <a:latin typeface="Dancing Script" pitchFamily="2" charset="0"/>
              </a:rPr>
              <a:t> has been looking after him since his illness began, and I know she will look after him until the day of his death. That is the meaning of love, young man.”</a:t>
            </a:r>
          </a:p>
          <a:p>
            <a:pPr algn="ctr"/>
            <a:r>
              <a:rPr lang="en-GB" sz="2000" dirty="0">
                <a:latin typeface="Dancing Script" pitchFamily="2" charset="0"/>
              </a:rPr>
              <a:t>“ But what is it ?” asked </a:t>
            </a:r>
            <a:r>
              <a:rPr lang="en-GB" sz="2000" dirty="0" err="1">
                <a:latin typeface="Dancing Script" pitchFamily="2" charset="0"/>
              </a:rPr>
              <a:t>Abdelhaqq</a:t>
            </a:r>
            <a:r>
              <a:rPr lang="en-GB" sz="2000" dirty="0">
                <a:latin typeface="Dancing Script" pitchFamily="2" charset="0"/>
              </a:rPr>
              <a:t>. “ What is it?”</a:t>
            </a:r>
          </a:p>
          <a:p>
            <a:pPr algn="ctr"/>
            <a:r>
              <a:rPr lang="en-GB" sz="2000" dirty="0">
                <a:latin typeface="Dancing Script" pitchFamily="2" charset="0"/>
              </a:rPr>
              <a:t>“ It is an illness called “ Leprosy”.”</a:t>
            </a:r>
          </a:p>
          <a:p>
            <a:pPr algn="ctr"/>
            <a:r>
              <a:rPr lang="en-GB" sz="2000" dirty="0">
                <a:latin typeface="Dancing Script" pitchFamily="2" charset="0"/>
              </a:rPr>
              <a:t>“ Leprosy !” shouted </a:t>
            </a:r>
            <a:r>
              <a:rPr lang="en-GB" sz="2000" dirty="0" err="1">
                <a:latin typeface="Dancing Script" pitchFamily="2" charset="0"/>
              </a:rPr>
              <a:t>Abdelhaqq</a:t>
            </a:r>
            <a:r>
              <a:rPr lang="en-GB" sz="2000" dirty="0">
                <a:latin typeface="Dancing Script" pitchFamily="2" charset="0"/>
              </a:rPr>
              <a:t>. “ </a:t>
            </a:r>
            <a:r>
              <a:rPr lang="en-GB" sz="2000" dirty="0" err="1">
                <a:latin typeface="Dancing Script" pitchFamily="2" charset="0"/>
              </a:rPr>
              <a:t>Ya</a:t>
            </a:r>
            <a:r>
              <a:rPr lang="en-GB" sz="2000" dirty="0">
                <a:latin typeface="Dancing Script" pitchFamily="2" charset="0"/>
              </a:rPr>
              <a:t> Allah !. Let me go!”</a:t>
            </a:r>
          </a:p>
          <a:p>
            <a:pPr algn="ctr"/>
            <a:r>
              <a:rPr lang="en-GB" sz="2000" dirty="0">
                <a:latin typeface="Dancing Script" pitchFamily="2" charset="0"/>
              </a:rPr>
              <a:t>He jumped to his feet and ran out of the house. </a:t>
            </a:r>
          </a:p>
          <a:p>
            <a:pPr algn="ctr"/>
            <a:r>
              <a:rPr lang="en-GB" sz="2000" dirty="0" err="1">
                <a:latin typeface="Dancing Script" pitchFamily="2" charset="0"/>
              </a:rPr>
              <a:t>Ke</a:t>
            </a:r>
            <a:r>
              <a:rPr lang="en-GB" sz="2000" dirty="0">
                <a:latin typeface="Dancing Script" pitchFamily="2" charset="0"/>
              </a:rPr>
              <a:t> kept running until he got to the ship. There, </a:t>
            </a:r>
          </a:p>
          <a:p>
            <a:pPr algn="ctr"/>
            <a:r>
              <a:rPr lang="en-GB" sz="2000" dirty="0">
                <a:latin typeface="Dancing Script" pitchFamily="2" charset="0"/>
              </a:rPr>
              <a:t>he washed himself with sea-water.</a:t>
            </a:r>
          </a:p>
          <a:p>
            <a:pPr algn="ctr"/>
            <a:r>
              <a:rPr lang="en-GB" sz="2000" dirty="0">
                <a:latin typeface="Dancing Script" pitchFamily="2" charset="0"/>
              </a:rPr>
              <a:t>That night, his sleep was troubled by</a:t>
            </a:r>
          </a:p>
          <a:p>
            <a:pPr algn="ctr"/>
            <a:r>
              <a:rPr lang="en-GB" sz="2000" dirty="0">
                <a:latin typeface="Dancing Script" pitchFamily="2" charset="0"/>
              </a:rPr>
              <a:t> nightmares – bad dreams.</a:t>
            </a:r>
          </a:p>
          <a:p>
            <a:pPr algn="ctr"/>
            <a:r>
              <a:rPr lang="en-GB" sz="2000" dirty="0">
                <a:latin typeface="Dancing Script" pitchFamily="2" charset="0"/>
              </a:rPr>
              <a:t>“ But there is no need for our sleep to be troubled,” said old Abu Khalid. “ We can sleep well and dream good dreams. Doctors understand leprosy now. </a:t>
            </a:r>
          </a:p>
          <a:p>
            <a:pPr algn="ctr"/>
            <a:r>
              <a:rPr lang="en-GB" sz="2000" dirty="0">
                <a:latin typeface="Dancing Script" pitchFamily="2" charset="0"/>
              </a:rPr>
              <a:t>Goodnight, everybody, and Allah Bless you all.”</a:t>
            </a:r>
          </a:p>
          <a:p>
            <a:pPr algn="ctr"/>
            <a:r>
              <a:rPr lang="en-GB" sz="2000" dirty="0">
                <a:latin typeface="Dancing Script" pitchFamily="2" charset="0"/>
              </a:rPr>
              <a:t>He left the fire-side and went to bed.</a:t>
            </a:r>
          </a:p>
        </p:txBody>
      </p:sp>
    </p:spTree>
    <p:extLst>
      <p:ext uri="{BB962C8B-B14F-4D97-AF65-F5344CB8AC3E}">
        <p14:creationId xmlns:p14="http://schemas.microsoft.com/office/powerpoint/2010/main" val="3170380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56600" y="34179"/>
            <a:ext cx="5818945" cy="3231654"/>
          </a:xfrm>
          <a:prstGeom prst="rect">
            <a:avLst/>
          </a:prstGeom>
          <a:noFill/>
        </p:spPr>
        <p:txBody>
          <a:bodyPr wrap="square" rtlCol="0">
            <a:spAutoFit/>
          </a:bodyPr>
          <a:lstStyle/>
          <a:p>
            <a:pPr algn="ctr"/>
            <a:r>
              <a:rPr lang="fr-FR" sz="7200" b="1" dirty="0">
                <a:effectLst>
                  <a:outerShdw blurRad="38100" dist="38100" dir="2700000" algn="tl">
                    <a:srgbClr val="000000">
                      <a:alpha val="43137"/>
                    </a:srgbClr>
                  </a:outerShdw>
                </a:effectLst>
                <a:latin typeface="Algerian" panose="04020705040A02060702" pitchFamily="82" charset="0"/>
              </a:rPr>
              <a:t>CHAPTER THIRTEEN</a:t>
            </a:r>
          </a:p>
          <a:p>
            <a:endParaRPr lang="fr-FR" sz="6000" dirty="0">
              <a:solidFill>
                <a:schemeClr val="bg1"/>
              </a:solidFill>
              <a:latin typeface="Algerian" panose="04020705040A02060702" pitchFamily="82" charset="0"/>
            </a:endParaRPr>
          </a:p>
        </p:txBody>
      </p:sp>
      <p:pic>
        <p:nvPicPr>
          <p:cNvPr id="12" name="Image 9">
            <a:extLst>
              <a:ext uri="{FF2B5EF4-FFF2-40B4-BE49-F238E27FC236}">
                <a16:creationId xmlns:a16="http://schemas.microsoft.com/office/drawing/2014/main" id="{602F995F-25CE-44D1-A4DF-3B6A2F569DFF}"/>
              </a:ext>
            </a:extLst>
          </p:cNvPr>
          <p:cNvPicPr>
            <a:picLocks noChangeAspect="1"/>
          </p:cNvPicPr>
          <p:nvPr/>
        </p:nvPicPr>
        <p:blipFill rotWithShape="1">
          <a:blip r:embed="rId3">
            <a:extLst>
              <a:ext uri="{28A0092B-C50C-407E-A947-70E740481C1C}">
                <a14:useLocalDpi xmlns:a14="http://schemas.microsoft.com/office/drawing/2010/main" val="0"/>
              </a:ext>
            </a:extLst>
          </a:blip>
          <a:srcRect l="50963" t="23385" b="16569"/>
          <a:stretch/>
        </p:blipFill>
        <p:spPr>
          <a:xfrm>
            <a:off x="0" y="2213126"/>
            <a:ext cx="6075545" cy="3231654"/>
          </a:xfrm>
          <a:prstGeom prst="rect">
            <a:avLst/>
          </a:prstGeom>
        </p:spPr>
      </p:pic>
      <p:sp>
        <p:nvSpPr>
          <p:cNvPr id="8" name="ZoneTexte 7"/>
          <p:cNvSpPr txBox="1"/>
          <p:nvPr/>
        </p:nvSpPr>
        <p:spPr>
          <a:xfrm>
            <a:off x="353427" y="3671047"/>
            <a:ext cx="5287470" cy="2215991"/>
          </a:xfrm>
          <a:prstGeom prst="rect">
            <a:avLst/>
          </a:prstGeom>
          <a:noFill/>
        </p:spPr>
        <p:txBody>
          <a:bodyPr wrap="square" rtlCol="0">
            <a:spAutoFit/>
          </a:bodyPr>
          <a:lstStyle/>
          <a:p>
            <a:pPr algn="ctr"/>
            <a:r>
              <a:rPr lang="en-GB" sz="13800" b="1" i="1" dirty="0" err="1">
                <a:solidFill>
                  <a:srgbClr val="FFFF00"/>
                </a:solidFill>
                <a:latin typeface="Dancing Script" pitchFamily="2" charset="0"/>
              </a:rPr>
              <a:t>Hamad</a:t>
            </a:r>
            <a:endParaRPr lang="en-GB" sz="13800" b="1" i="1" dirty="0">
              <a:solidFill>
                <a:srgbClr val="FFFF00"/>
              </a:solidFill>
              <a:latin typeface="Dancing Script" pitchFamily="2" charset="0"/>
            </a:endParaRPr>
          </a:p>
        </p:txBody>
      </p:sp>
      <p:sp>
        <p:nvSpPr>
          <p:cNvPr id="9" name="ZoneTexte 8"/>
          <p:cNvSpPr txBox="1"/>
          <p:nvPr/>
        </p:nvSpPr>
        <p:spPr>
          <a:xfrm>
            <a:off x="6359857" y="272955"/>
            <a:ext cx="5609230" cy="2554545"/>
          </a:xfrm>
          <a:prstGeom prst="rect">
            <a:avLst/>
          </a:prstGeom>
          <a:noFill/>
        </p:spPr>
        <p:txBody>
          <a:bodyPr wrap="square" rtlCol="0">
            <a:spAutoFit/>
          </a:bodyPr>
          <a:lstStyle/>
          <a:p>
            <a:r>
              <a:rPr lang="en-GB" sz="2000" dirty="0" err="1">
                <a:latin typeface="Dancing Script" pitchFamily="2" charset="0"/>
              </a:rPr>
              <a:t>Hamad</a:t>
            </a:r>
            <a:r>
              <a:rPr lang="en-GB" sz="2000" dirty="0">
                <a:latin typeface="Dancing Script" pitchFamily="2" charset="0"/>
              </a:rPr>
              <a:t> sleep was troubled. It was the third night in the desert, and for half of the night he lay awake, thinking about </a:t>
            </a:r>
            <a:r>
              <a:rPr lang="en-GB" sz="2000" dirty="0" err="1">
                <a:latin typeface="Dancing Script" pitchFamily="2" charset="0"/>
              </a:rPr>
              <a:t>Khalsa</a:t>
            </a:r>
            <a:r>
              <a:rPr lang="fr-FR" sz="2000" dirty="0">
                <a:latin typeface="Dancing Script" pitchFamily="2" charset="0"/>
              </a:rPr>
              <a:t>’</a:t>
            </a:r>
            <a:r>
              <a:rPr lang="en-GB" sz="2000" dirty="0">
                <a:latin typeface="Dancing Script" pitchFamily="2" charset="0"/>
              </a:rPr>
              <a:t>s brother, the leper, and about </a:t>
            </a:r>
            <a:r>
              <a:rPr lang="en-GB" sz="2000" dirty="0" err="1">
                <a:latin typeface="Dancing Script" pitchFamily="2" charset="0"/>
              </a:rPr>
              <a:t>Abdelhaqq</a:t>
            </a:r>
            <a:r>
              <a:rPr lang="en-GB" sz="2000" dirty="0">
                <a:latin typeface="Dancing Script" pitchFamily="2" charset="0"/>
              </a:rPr>
              <a:t>. </a:t>
            </a:r>
            <a:r>
              <a:rPr lang="en-GB" sz="2000" dirty="0" err="1">
                <a:latin typeface="Dancing Script" pitchFamily="2" charset="0"/>
              </a:rPr>
              <a:t>Hamad</a:t>
            </a:r>
            <a:r>
              <a:rPr lang="en-GB" sz="2000" dirty="0">
                <a:latin typeface="Dancing Script" pitchFamily="2" charset="0"/>
              </a:rPr>
              <a:t> wondered about leprosy. Abu Khalid said that doctors understand it now, and </a:t>
            </a:r>
            <a:r>
              <a:rPr lang="en-GB" sz="2000" dirty="0" err="1">
                <a:latin typeface="Dancing Script" pitchFamily="2" charset="0"/>
              </a:rPr>
              <a:t>Hamad</a:t>
            </a:r>
            <a:r>
              <a:rPr lang="en-GB" sz="2000" dirty="0">
                <a:latin typeface="Dancing Script" pitchFamily="2" charset="0"/>
              </a:rPr>
              <a:t> thanked Allah for that. He had never seen a leper, but he thought about hands without fingers, a face without a nose, and feet with no toes. When he slept, he dreamt about lepers. </a:t>
            </a:r>
          </a:p>
        </p:txBody>
      </p:sp>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l="31614" t="8925" r="15605" b="14127"/>
          <a:stretch/>
        </p:blipFill>
        <p:spPr>
          <a:xfrm>
            <a:off x="6302674" y="2827500"/>
            <a:ext cx="5666413" cy="3627891"/>
          </a:xfrm>
          <a:prstGeom prst="rect">
            <a:avLst/>
          </a:prstGeom>
        </p:spPr>
      </p:pic>
    </p:spTree>
    <p:extLst>
      <p:ext uri="{BB962C8B-B14F-4D97-AF65-F5344CB8AC3E}">
        <p14:creationId xmlns:p14="http://schemas.microsoft.com/office/powerpoint/2010/main" val="297609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22182" y="0"/>
            <a:ext cx="5718412" cy="6555641"/>
          </a:xfrm>
          <a:prstGeom prst="rect">
            <a:avLst/>
          </a:prstGeom>
          <a:noFill/>
        </p:spPr>
        <p:txBody>
          <a:bodyPr wrap="square" rtlCol="0">
            <a:spAutoFit/>
          </a:bodyPr>
          <a:lstStyle/>
          <a:p>
            <a:pPr algn="ctr"/>
            <a:r>
              <a:rPr lang="en-GB" sz="2000" dirty="0">
                <a:latin typeface="Dancing Script" pitchFamily="2" charset="0"/>
              </a:rPr>
              <a:t>He woke up early and heard again the call to Prayer. </a:t>
            </a:r>
          </a:p>
          <a:p>
            <a:pPr algn="ctr"/>
            <a:r>
              <a:rPr lang="en-GB" sz="2000" dirty="0">
                <a:latin typeface="Dancing Script" pitchFamily="2" charset="0"/>
              </a:rPr>
              <a:t>It rose into the desert air, as it had risen everyday since Bilal first called men to Prayer in the era of Prophet </a:t>
            </a:r>
            <a:r>
              <a:rPr lang="en-GB" sz="2000" dirty="0" err="1">
                <a:latin typeface="Dancing Script" pitchFamily="2" charset="0"/>
              </a:rPr>
              <a:t>Muhammed</a:t>
            </a:r>
            <a:r>
              <a:rPr lang="en-GB" sz="2000" dirty="0">
                <a:latin typeface="Dancing Script" pitchFamily="2" charset="0"/>
              </a:rPr>
              <a:t> Peace Be Upon Him. </a:t>
            </a:r>
            <a:r>
              <a:rPr lang="en-GB" sz="2000" dirty="0" err="1">
                <a:latin typeface="Dancing Script" pitchFamily="2" charset="0"/>
              </a:rPr>
              <a:t>Hamad</a:t>
            </a:r>
            <a:r>
              <a:rPr lang="en-GB" sz="2000" dirty="0">
                <a:latin typeface="Dancing Script" pitchFamily="2" charset="0"/>
              </a:rPr>
              <a:t> got up. He looked at his hands and feet. He felt his face. </a:t>
            </a:r>
          </a:p>
          <a:p>
            <a:pPr algn="ctr"/>
            <a:r>
              <a:rPr lang="en-GB" sz="2000" dirty="0">
                <a:latin typeface="Dancing Script" pitchFamily="2" charset="0"/>
              </a:rPr>
              <a:t>Everything was all right !</a:t>
            </a:r>
          </a:p>
          <a:p>
            <a:pPr algn="ctr"/>
            <a:r>
              <a:rPr lang="en-GB" sz="2000" dirty="0">
                <a:latin typeface="Dancing Script" pitchFamily="2" charset="0"/>
              </a:rPr>
              <a:t>He went to join the </a:t>
            </a:r>
            <a:r>
              <a:rPr lang="en-GB" sz="2000" dirty="0" err="1">
                <a:latin typeface="Dancing Script" pitchFamily="2" charset="0"/>
              </a:rPr>
              <a:t>Beduin</a:t>
            </a:r>
            <a:r>
              <a:rPr lang="en-GB" sz="2000" dirty="0">
                <a:latin typeface="Dancing Script" pitchFamily="2" charset="0"/>
              </a:rPr>
              <a:t> in Prayer. As he knelt, he noticed that his brother , Suleiman, was also kneeling</a:t>
            </a:r>
          </a:p>
          <a:p>
            <a:pPr algn="ctr"/>
            <a:r>
              <a:rPr lang="en-GB" sz="2000" dirty="0">
                <a:latin typeface="Dancing Script" pitchFamily="2" charset="0"/>
              </a:rPr>
              <a:t> in the line of men.</a:t>
            </a:r>
          </a:p>
          <a:p>
            <a:pPr algn="ctr"/>
            <a:r>
              <a:rPr lang="en-GB" sz="2000" dirty="0">
                <a:latin typeface="Dancing Script" pitchFamily="2" charset="0"/>
              </a:rPr>
              <a:t>After Prayer, the </a:t>
            </a:r>
            <a:r>
              <a:rPr lang="en-GB" sz="2000" dirty="0" err="1">
                <a:latin typeface="Dancing Script" pitchFamily="2" charset="0"/>
              </a:rPr>
              <a:t>Beduin</a:t>
            </a:r>
            <a:r>
              <a:rPr lang="en-GB" sz="2000" dirty="0">
                <a:latin typeface="Dancing Script" pitchFamily="2" charset="0"/>
              </a:rPr>
              <a:t> brought dates and bread to eat, and camel</a:t>
            </a:r>
            <a:r>
              <a:rPr lang="fr-FR" sz="2000" dirty="0">
                <a:latin typeface="Dancing Script" pitchFamily="2" charset="0"/>
              </a:rPr>
              <a:t>’</a:t>
            </a:r>
            <a:r>
              <a:rPr lang="en-GB" sz="2000" dirty="0">
                <a:latin typeface="Dancing Script" pitchFamily="2" charset="0"/>
              </a:rPr>
              <a:t>s milk to drink. “ </a:t>
            </a:r>
            <a:r>
              <a:rPr lang="en-GB" sz="2000" dirty="0" err="1">
                <a:latin typeface="Dancing Script" pitchFamily="2" charset="0"/>
              </a:rPr>
              <a:t>Bismillah</a:t>
            </a:r>
            <a:r>
              <a:rPr lang="en-GB" sz="2000" dirty="0">
                <a:latin typeface="Dancing Script" pitchFamily="2" charset="0"/>
              </a:rPr>
              <a:t>, “ they said, as they said so often. “ Everything is from Allah,” they added.</a:t>
            </a:r>
          </a:p>
          <a:p>
            <a:pPr algn="ctr"/>
            <a:r>
              <a:rPr lang="en-GB" sz="2000" dirty="0">
                <a:latin typeface="Dancing Script" pitchFamily="2" charset="0"/>
              </a:rPr>
              <a:t>The day passed slowly. </a:t>
            </a:r>
            <a:r>
              <a:rPr lang="en-GB" sz="2000" dirty="0" err="1">
                <a:latin typeface="Dancing Script" pitchFamily="2" charset="0"/>
              </a:rPr>
              <a:t>Saood</a:t>
            </a:r>
            <a:r>
              <a:rPr lang="en-GB" sz="2000" dirty="0">
                <a:latin typeface="Dancing Script" pitchFamily="2" charset="0"/>
              </a:rPr>
              <a:t> </a:t>
            </a:r>
            <a:r>
              <a:rPr lang="en-GB" sz="2000" dirty="0" err="1">
                <a:latin typeface="Dancing Script" pitchFamily="2" charset="0"/>
              </a:rPr>
              <a:t>Faysal</a:t>
            </a:r>
            <a:r>
              <a:rPr lang="en-GB" sz="2000" dirty="0">
                <a:latin typeface="Dancing Script" pitchFamily="2" charset="0"/>
              </a:rPr>
              <a:t> often looked at the sky to see whether a helicopter was coming. He had tried the radio again and again. With help from the </a:t>
            </a:r>
            <a:r>
              <a:rPr lang="en-GB" sz="2000" dirty="0" err="1">
                <a:latin typeface="Dancing Script" pitchFamily="2" charset="0"/>
              </a:rPr>
              <a:t>Beduin</a:t>
            </a:r>
            <a:r>
              <a:rPr lang="en-GB" sz="2000" dirty="0">
                <a:latin typeface="Dancing Script" pitchFamily="2" charset="0"/>
              </a:rPr>
              <a:t> and the boys, he had tried to move his plane out of the soft sand, but the plane was stuck and it was just impossible to move it.</a:t>
            </a:r>
          </a:p>
          <a:p>
            <a:pPr algn="ctr"/>
            <a:r>
              <a:rPr lang="en-GB" sz="2000" dirty="0" err="1">
                <a:latin typeface="Dancing Script" pitchFamily="2" charset="0"/>
              </a:rPr>
              <a:t>Najaat</a:t>
            </a:r>
            <a:r>
              <a:rPr lang="en-GB" sz="2000" dirty="0">
                <a:latin typeface="Dancing Script" pitchFamily="2" charset="0"/>
              </a:rPr>
              <a:t> and </a:t>
            </a:r>
            <a:r>
              <a:rPr lang="en-GB" sz="2000" dirty="0" err="1">
                <a:latin typeface="Dancing Script" pitchFamily="2" charset="0"/>
              </a:rPr>
              <a:t>Sharifa</a:t>
            </a:r>
            <a:r>
              <a:rPr lang="en-GB" sz="2000" dirty="0">
                <a:latin typeface="Dancing Script" pitchFamily="2" charset="0"/>
              </a:rPr>
              <a:t> helped the </a:t>
            </a:r>
            <a:r>
              <a:rPr lang="en-GB" sz="2000" dirty="0" err="1">
                <a:latin typeface="Dancing Script" pitchFamily="2" charset="0"/>
              </a:rPr>
              <a:t>Beduin</a:t>
            </a:r>
            <a:r>
              <a:rPr lang="en-GB" sz="2000" dirty="0">
                <a:latin typeface="Dancing Script" pitchFamily="2" charset="0"/>
              </a:rPr>
              <a:t> girls to clean rice. The </a:t>
            </a:r>
            <a:r>
              <a:rPr lang="en-GB" sz="2000" dirty="0" err="1">
                <a:latin typeface="Dancing Script" pitchFamily="2" charset="0"/>
              </a:rPr>
              <a:t>Beduin</a:t>
            </a:r>
            <a:r>
              <a:rPr lang="en-GB" sz="2000" dirty="0">
                <a:latin typeface="Dancing Script" pitchFamily="2" charset="0"/>
              </a:rPr>
              <a:t> women were happy and excited because they were going to cook a big meal. “ This may be your last day with us,” they said, “ so, this evening you must eat well.”</a:t>
            </a:r>
          </a:p>
        </p:txBody>
      </p:sp>
      <p:sp>
        <p:nvSpPr>
          <p:cNvPr id="9" name="ZoneTexte 8"/>
          <p:cNvSpPr txBox="1"/>
          <p:nvPr/>
        </p:nvSpPr>
        <p:spPr>
          <a:xfrm>
            <a:off x="6239958" y="484747"/>
            <a:ext cx="5786651" cy="5909310"/>
          </a:xfrm>
          <a:prstGeom prst="rect">
            <a:avLst/>
          </a:prstGeom>
          <a:noFill/>
        </p:spPr>
        <p:txBody>
          <a:bodyPr wrap="square" rtlCol="0">
            <a:spAutoFit/>
          </a:bodyPr>
          <a:lstStyle/>
          <a:p>
            <a:pPr algn="ctr"/>
            <a:r>
              <a:rPr lang="en-GB" sz="2100" dirty="0">
                <a:latin typeface="Dancing Script" pitchFamily="2" charset="0"/>
              </a:rPr>
              <a:t>Suleiman and </a:t>
            </a:r>
            <a:r>
              <a:rPr lang="en-GB" sz="2100" dirty="0" err="1">
                <a:latin typeface="Dancing Script" pitchFamily="2" charset="0"/>
              </a:rPr>
              <a:t>Salim</a:t>
            </a:r>
            <a:r>
              <a:rPr lang="en-GB" sz="2100" dirty="0">
                <a:latin typeface="Dancing Script" pitchFamily="2" charset="0"/>
              </a:rPr>
              <a:t> watched the </a:t>
            </a:r>
            <a:r>
              <a:rPr lang="en-GB" sz="2100" dirty="0" err="1">
                <a:latin typeface="Dancing Script" pitchFamily="2" charset="0"/>
              </a:rPr>
              <a:t>Beduin</a:t>
            </a:r>
            <a:r>
              <a:rPr lang="en-GB" sz="2100" dirty="0">
                <a:latin typeface="Dancing Script" pitchFamily="2" charset="0"/>
              </a:rPr>
              <a:t> men kill </a:t>
            </a:r>
          </a:p>
          <a:p>
            <a:pPr algn="ctr"/>
            <a:r>
              <a:rPr lang="en-GB" sz="2100" dirty="0">
                <a:latin typeface="Dancing Script" pitchFamily="2" charset="0"/>
              </a:rPr>
              <a:t>two goats. They worked quickly and cleverly with their knives, so the goats were soon ready for the cooking-pot. </a:t>
            </a:r>
          </a:p>
          <a:p>
            <a:pPr algn="ctr"/>
            <a:r>
              <a:rPr lang="en-GB" sz="2100" dirty="0" err="1">
                <a:latin typeface="Dancing Script" pitchFamily="2" charset="0"/>
              </a:rPr>
              <a:t>Hamad</a:t>
            </a:r>
            <a:r>
              <a:rPr lang="en-GB" sz="2100" dirty="0">
                <a:latin typeface="Dancing Script" pitchFamily="2" charset="0"/>
              </a:rPr>
              <a:t> walked round the tents. He was interested in everything the </a:t>
            </a:r>
            <a:r>
              <a:rPr lang="en-GB" sz="2100" dirty="0" err="1">
                <a:latin typeface="Dancing Script" pitchFamily="2" charset="0"/>
              </a:rPr>
              <a:t>Beduin</a:t>
            </a:r>
            <a:r>
              <a:rPr lang="en-GB" sz="2100" dirty="0">
                <a:latin typeface="Dancing Script" pitchFamily="2" charset="0"/>
              </a:rPr>
              <a:t> did. </a:t>
            </a:r>
          </a:p>
          <a:p>
            <a:pPr algn="ctr"/>
            <a:r>
              <a:rPr lang="en-GB" sz="2100" dirty="0">
                <a:latin typeface="Dancing Script" pitchFamily="2" charset="0"/>
              </a:rPr>
              <a:t>He came to the tent of Abu Khalid, the story-teller, and was invited to sit and drink coffee. </a:t>
            </a:r>
          </a:p>
          <a:p>
            <a:pPr algn="ctr"/>
            <a:r>
              <a:rPr lang="en-GB" sz="2100" dirty="0">
                <a:latin typeface="Dancing Script" pitchFamily="2" charset="0"/>
              </a:rPr>
              <a:t>The old man asked him whether he was well, </a:t>
            </a:r>
          </a:p>
          <a:p>
            <a:pPr algn="ctr"/>
            <a:r>
              <a:rPr lang="en-GB" sz="2100" dirty="0">
                <a:latin typeface="Dancing Script" pitchFamily="2" charset="0"/>
              </a:rPr>
              <a:t>and if he was enjoying his stay in the desert.</a:t>
            </a:r>
          </a:p>
          <a:p>
            <a:pPr algn="ctr"/>
            <a:r>
              <a:rPr lang="en-GB" sz="2100" dirty="0">
                <a:latin typeface="Dancing Script" pitchFamily="2" charset="0"/>
              </a:rPr>
              <a:t>“ I am enjoying seeing how you live,” said </a:t>
            </a:r>
            <a:r>
              <a:rPr lang="en-GB" sz="2100" dirty="0" err="1">
                <a:latin typeface="Dancing Script" pitchFamily="2" charset="0"/>
              </a:rPr>
              <a:t>Hamad</a:t>
            </a:r>
            <a:r>
              <a:rPr lang="en-GB" sz="2100" dirty="0">
                <a:latin typeface="Dancing Script" pitchFamily="2" charset="0"/>
              </a:rPr>
              <a:t>, </a:t>
            </a:r>
          </a:p>
          <a:p>
            <a:pPr algn="ctr"/>
            <a:r>
              <a:rPr lang="en-GB" sz="2100" dirty="0">
                <a:latin typeface="Dancing Script" pitchFamily="2" charset="0"/>
              </a:rPr>
              <a:t>“ but I shall be happy to get to Muscat </a:t>
            </a:r>
          </a:p>
          <a:p>
            <a:pPr algn="ctr"/>
            <a:r>
              <a:rPr lang="en-GB" sz="2100" dirty="0">
                <a:latin typeface="Dancing Script" pitchFamily="2" charset="0"/>
              </a:rPr>
              <a:t> and see my parents again.”</a:t>
            </a:r>
          </a:p>
          <a:p>
            <a:pPr algn="ctr"/>
            <a:r>
              <a:rPr lang="en-GB" sz="2100" dirty="0">
                <a:latin typeface="Dancing Script" pitchFamily="2" charset="0"/>
              </a:rPr>
              <a:t>“ A good answer,” said Abu Khalid. “ A man must love his mother and father. Your home is in Muscat, is it ?”</a:t>
            </a:r>
          </a:p>
          <a:p>
            <a:pPr algn="ctr"/>
            <a:r>
              <a:rPr lang="en-GB" sz="2100" dirty="0">
                <a:latin typeface="Dancing Script" pitchFamily="2" charset="0"/>
              </a:rPr>
              <a:t>“ Yes,” said </a:t>
            </a:r>
            <a:r>
              <a:rPr lang="en-GB" sz="2100" dirty="0" err="1">
                <a:latin typeface="Dancing Script" pitchFamily="2" charset="0"/>
              </a:rPr>
              <a:t>Hamad</a:t>
            </a:r>
            <a:r>
              <a:rPr lang="en-GB" sz="2100" dirty="0">
                <a:latin typeface="Dancing Script" pitchFamily="2" charset="0"/>
              </a:rPr>
              <a:t>. “ I was born in Muscat and </a:t>
            </a:r>
          </a:p>
          <a:p>
            <a:pPr algn="ctr"/>
            <a:r>
              <a:rPr lang="en-GB" sz="2100" dirty="0">
                <a:latin typeface="Dancing Script" pitchFamily="2" charset="0"/>
              </a:rPr>
              <a:t>I have lived there all my life so far.”</a:t>
            </a:r>
          </a:p>
          <a:p>
            <a:pPr algn="ctr"/>
            <a:r>
              <a:rPr lang="en-GB" sz="2100" dirty="0">
                <a:latin typeface="Dancing Script" pitchFamily="2" charset="0"/>
              </a:rPr>
              <a:t>“ Muscat,” said Abu Khalid. “ Yes, I remember it as </a:t>
            </a:r>
          </a:p>
          <a:p>
            <a:pPr algn="ctr"/>
            <a:r>
              <a:rPr lang="en-GB" sz="2100" dirty="0">
                <a:latin typeface="Dancing Script" pitchFamily="2" charset="0"/>
              </a:rPr>
              <a:t>it used to be, before motor-cars and planes.”</a:t>
            </a:r>
          </a:p>
        </p:txBody>
      </p:sp>
    </p:spTree>
    <p:extLst>
      <p:ext uri="{BB962C8B-B14F-4D97-AF65-F5344CB8AC3E}">
        <p14:creationId xmlns:p14="http://schemas.microsoft.com/office/powerpoint/2010/main" val="3712962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59021" y="302359"/>
            <a:ext cx="5759355" cy="6555641"/>
          </a:xfrm>
          <a:prstGeom prst="rect">
            <a:avLst/>
          </a:prstGeom>
          <a:noFill/>
        </p:spPr>
        <p:txBody>
          <a:bodyPr wrap="square" rtlCol="0">
            <a:spAutoFit/>
          </a:bodyPr>
          <a:lstStyle/>
          <a:p>
            <a:pPr algn="ctr"/>
            <a:r>
              <a:rPr lang="en-GB" sz="2100" dirty="0">
                <a:latin typeface="Dancing Script" pitchFamily="2" charset="0"/>
              </a:rPr>
              <a:t>“ Was it a better place then?” asked </a:t>
            </a:r>
            <a:r>
              <a:rPr lang="en-GB" sz="2100" dirty="0" err="1">
                <a:latin typeface="Dancing Script" pitchFamily="2" charset="0"/>
              </a:rPr>
              <a:t>Hamad</a:t>
            </a:r>
            <a:r>
              <a:rPr lang="en-GB" sz="2100" dirty="0">
                <a:latin typeface="Dancing Script" pitchFamily="2" charset="0"/>
              </a:rPr>
              <a:t>.</a:t>
            </a:r>
          </a:p>
          <a:p>
            <a:pPr algn="ctr"/>
            <a:r>
              <a:rPr lang="en-GB" sz="2100" dirty="0">
                <a:latin typeface="Dancing Script" pitchFamily="2" charset="0"/>
              </a:rPr>
              <a:t>The old man thought about this question carefully. </a:t>
            </a:r>
          </a:p>
          <a:p>
            <a:pPr algn="ctr"/>
            <a:r>
              <a:rPr lang="en-GB" sz="2100" dirty="0">
                <a:latin typeface="Dancing Script" pitchFamily="2" charset="0"/>
              </a:rPr>
              <a:t>He lit his pipe and smoked a little tobacco. Then, “ In some ways, I think it was better. People had less food. Water had to be carried. There was more illness. There were no schools. It was a hard life for almost everybody. Not as hard as life in the desert, of course, but, yes, a hard life. And yet, </a:t>
            </a:r>
          </a:p>
          <a:p>
            <a:pPr algn="ctr"/>
            <a:r>
              <a:rPr lang="en-GB" sz="2100" dirty="0">
                <a:latin typeface="Dancing Script" pitchFamily="2" charset="0"/>
              </a:rPr>
              <a:t>I think that people were happier then. They had more time for each other. Now, they have almost everything, it seems, but very little time for each other. But this is true of all cities, not just Muscat. And, of course, I am old, and old people do not like change. “ Also, I am a </a:t>
            </a:r>
            <a:r>
              <a:rPr lang="en-GB" sz="2100" dirty="0" err="1">
                <a:latin typeface="Dancing Script" pitchFamily="2" charset="0"/>
              </a:rPr>
              <a:t>Beduin</a:t>
            </a:r>
            <a:r>
              <a:rPr lang="en-GB" sz="2100" dirty="0">
                <a:latin typeface="Dancing Script" pitchFamily="2" charset="0"/>
              </a:rPr>
              <a:t>, and we </a:t>
            </a:r>
            <a:r>
              <a:rPr lang="en-GB" sz="2100" dirty="0" err="1">
                <a:latin typeface="Dancing Script" pitchFamily="2" charset="0"/>
              </a:rPr>
              <a:t>Beduin</a:t>
            </a:r>
            <a:r>
              <a:rPr lang="en-GB" sz="2100" dirty="0">
                <a:latin typeface="Dancing Script" pitchFamily="2" charset="0"/>
              </a:rPr>
              <a:t> do not like the cities.”</a:t>
            </a:r>
          </a:p>
          <a:p>
            <a:pPr algn="ctr"/>
            <a:r>
              <a:rPr lang="en-GB" sz="2100" dirty="0">
                <a:latin typeface="Dancing Script" pitchFamily="2" charset="0"/>
              </a:rPr>
              <a:t>“ I think that your life in the desert is hard,” said </a:t>
            </a:r>
            <a:r>
              <a:rPr lang="en-GB" sz="2100" dirty="0" err="1">
                <a:latin typeface="Dancing Script" pitchFamily="2" charset="0"/>
              </a:rPr>
              <a:t>Hamad</a:t>
            </a:r>
            <a:r>
              <a:rPr lang="en-GB" sz="2100" dirty="0">
                <a:latin typeface="Dancing Script" pitchFamily="2" charset="0"/>
              </a:rPr>
              <a:t>.</a:t>
            </a:r>
          </a:p>
          <a:p>
            <a:pPr algn="ctr"/>
            <a:r>
              <a:rPr lang="en-GB" sz="2100" dirty="0">
                <a:latin typeface="Dancing Script" pitchFamily="2" charset="0"/>
              </a:rPr>
              <a:t>“ Hard? Yes,, but we are born to it, so it does not seem</a:t>
            </a:r>
          </a:p>
          <a:p>
            <a:pPr algn="ctr"/>
            <a:r>
              <a:rPr lang="en-GB" sz="2100" dirty="0">
                <a:latin typeface="Dancing Script" pitchFamily="2" charset="0"/>
              </a:rPr>
              <a:t> to us as hard as it seems to you. You were born to city life and you know how to live it. If I go into a city, </a:t>
            </a:r>
          </a:p>
          <a:p>
            <a:pPr algn="ctr"/>
            <a:r>
              <a:rPr lang="en-GB" sz="2100" dirty="0">
                <a:latin typeface="Dancing Script" pitchFamily="2" charset="0"/>
              </a:rPr>
              <a:t>I may get knocked down by a car.”</a:t>
            </a:r>
          </a:p>
          <a:p>
            <a:pPr algn="ctr"/>
            <a:endParaRPr lang="en-GB" sz="2100" dirty="0">
              <a:latin typeface="Dancing Script" pitchFamily="2" charset="0"/>
            </a:endParaRPr>
          </a:p>
        </p:txBody>
      </p:sp>
      <p:sp>
        <p:nvSpPr>
          <p:cNvPr id="8" name="ZoneTexte 7"/>
          <p:cNvSpPr txBox="1"/>
          <p:nvPr/>
        </p:nvSpPr>
        <p:spPr>
          <a:xfrm>
            <a:off x="6439382" y="1502687"/>
            <a:ext cx="5584296" cy="4154984"/>
          </a:xfrm>
          <a:prstGeom prst="rect">
            <a:avLst/>
          </a:prstGeom>
          <a:noFill/>
        </p:spPr>
        <p:txBody>
          <a:bodyPr wrap="square" rtlCol="0">
            <a:spAutoFit/>
          </a:bodyPr>
          <a:lstStyle/>
          <a:p>
            <a:pPr algn="ctr"/>
            <a:r>
              <a:rPr lang="en-GB" sz="2400" dirty="0">
                <a:latin typeface="Dancing Script" pitchFamily="2" charset="0"/>
              </a:rPr>
              <a:t>“ If you come into the desert ----------.”</a:t>
            </a:r>
          </a:p>
          <a:p>
            <a:pPr algn="ctr"/>
            <a:r>
              <a:rPr lang="en-GB" sz="2400" dirty="0">
                <a:latin typeface="Dancing Script" pitchFamily="2" charset="0"/>
              </a:rPr>
              <a:t>“ I fall off a camel ! “ said </a:t>
            </a:r>
            <a:r>
              <a:rPr lang="en-GB" sz="2400" dirty="0" err="1">
                <a:latin typeface="Dancing Script" pitchFamily="2" charset="0"/>
              </a:rPr>
              <a:t>Hamad</a:t>
            </a:r>
            <a:r>
              <a:rPr lang="en-GB" sz="2400" dirty="0">
                <a:latin typeface="Dancing Script" pitchFamily="2" charset="0"/>
              </a:rPr>
              <a:t>.</a:t>
            </a:r>
          </a:p>
          <a:p>
            <a:pPr algn="ctr"/>
            <a:r>
              <a:rPr lang="en-GB" sz="2400" dirty="0">
                <a:latin typeface="Dancing Script" pitchFamily="2" charset="0"/>
              </a:rPr>
              <a:t>“ Indeed,” said Abu Khalid. They both laughed.</a:t>
            </a:r>
          </a:p>
          <a:p>
            <a:pPr algn="ctr"/>
            <a:r>
              <a:rPr lang="en-GB" sz="2400" dirty="0">
                <a:latin typeface="Dancing Script" pitchFamily="2" charset="0"/>
              </a:rPr>
              <a:t>“ So, we are different,” said </a:t>
            </a:r>
            <a:r>
              <a:rPr lang="en-GB" sz="2400" dirty="0" err="1">
                <a:latin typeface="Dancing Script" pitchFamily="2" charset="0"/>
              </a:rPr>
              <a:t>Hamad</a:t>
            </a:r>
            <a:r>
              <a:rPr lang="en-GB" sz="2400" dirty="0">
                <a:latin typeface="Dancing Script" pitchFamily="2" charset="0"/>
              </a:rPr>
              <a:t>.</a:t>
            </a:r>
          </a:p>
          <a:p>
            <a:pPr algn="ctr"/>
            <a:r>
              <a:rPr lang="en-GB" sz="2400" dirty="0">
                <a:latin typeface="Dancing Script" pitchFamily="2" charset="0"/>
              </a:rPr>
              <a:t>“ We have some differences,” said Abu Khalid, “ but we are not very different. We are both Arabs, </a:t>
            </a:r>
            <a:r>
              <a:rPr lang="en-GB" sz="2400" dirty="0" err="1">
                <a:latin typeface="Dancing Script" pitchFamily="2" charset="0"/>
              </a:rPr>
              <a:t>Hamad</a:t>
            </a:r>
            <a:r>
              <a:rPr lang="en-GB" sz="2400" dirty="0">
                <a:latin typeface="Dancing Script" pitchFamily="2" charset="0"/>
              </a:rPr>
              <a:t>, and whether we live in a city </a:t>
            </a:r>
          </a:p>
          <a:p>
            <a:pPr algn="ctr"/>
            <a:r>
              <a:rPr lang="en-GB" sz="2400" dirty="0">
                <a:latin typeface="Dancing Script" pitchFamily="2" charset="0"/>
              </a:rPr>
              <a:t>or a desert, we are both Muslims.”</a:t>
            </a:r>
          </a:p>
          <a:p>
            <a:pPr algn="ctr"/>
            <a:r>
              <a:rPr lang="en-GB" sz="2400" dirty="0">
                <a:latin typeface="Dancing Script" pitchFamily="2" charset="0"/>
              </a:rPr>
              <a:t>Abu Khalid and </a:t>
            </a:r>
            <a:r>
              <a:rPr lang="en-GB" sz="2400" dirty="0" err="1">
                <a:latin typeface="Dancing Script" pitchFamily="2" charset="0"/>
              </a:rPr>
              <a:t>Hamad</a:t>
            </a:r>
            <a:r>
              <a:rPr lang="en-GB" sz="2400" dirty="0">
                <a:latin typeface="Dancing Script" pitchFamily="2" charset="0"/>
              </a:rPr>
              <a:t> talked together </a:t>
            </a:r>
          </a:p>
          <a:p>
            <a:pPr algn="ctr"/>
            <a:r>
              <a:rPr lang="en-GB" sz="2400" dirty="0">
                <a:latin typeface="Dancing Script" pitchFamily="2" charset="0"/>
              </a:rPr>
              <a:t>for quite a long time, and so the day passed</a:t>
            </a:r>
          </a:p>
          <a:p>
            <a:pPr algn="ctr"/>
            <a:r>
              <a:rPr lang="en-GB" sz="2400" dirty="0">
                <a:latin typeface="Dancing Script" pitchFamily="2" charset="0"/>
              </a:rPr>
              <a:t> until the evening Prayer. </a:t>
            </a:r>
          </a:p>
        </p:txBody>
      </p:sp>
    </p:spTree>
    <p:extLst>
      <p:ext uri="{BB962C8B-B14F-4D97-AF65-F5344CB8AC3E}">
        <p14:creationId xmlns:p14="http://schemas.microsoft.com/office/powerpoint/2010/main" val="2367858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200060" y="419009"/>
            <a:ext cx="5818945" cy="3231654"/>
          </a:xfrm>
          <a:prstGeom prst="rect">
            <a:avLst/>
          </a:prstGeom>
          <a:noFill/>
        </p:spPr>
        <p:txBody>
          <a:bodyPr wrap="square" rtlCol="0">
            <a:spAutoFit/>
          </a:bodyPr>
          <a:lstStyle/>
          <a:p>
            <a:pPr algn="ctr"/>
            <a:r>
              <a:rPr lang="fr-FR" sz="7200" b="1" dirty="0">
                <a:solidFill>
                  <a:srgbClr val="00B050"/>
                </a:solidFill>
                <a:effectLst>
                  <a:outerShdw blurRad="38100" dist="38100" dir="2700000" algn="tl">
                    <a:srgbClr val="000000">
                      <a:alpha val="43137"/>
                    </a:srgbClr>
                  </a:outerShdw>
                </a:effectLst>
                <a:latin typeface="Algerian" panose="04020705040A02060702" pitchFamily="82" charset="0"/>
              </a:rPr>
              <a:t>CHAPTER FOURTEEN</a:t>
            </a:r>
          </a:p>
          <a:p>
            <a:endParaRPr lang="fr-FR" sz="6000" dirty="0">
              <a:solidFill>
                <a:schemeClr val="bg1"/>
              </a:solidFill>
              <a:latin typeface="Algerian" panose="04020705040A02060702" pitchFamily="82" charset="0"/>
            </a:endParaRPr>
          </a:p>
        </p:txBody>
      </p:sp>
      <p:pic>
        <p:nvPicPr>
          <p:cNvPr id="11" name="Image 7">
            <a:extLst>
              <a:ext uri="{FF2B5EF4-FFF2-40B4-BE49-F238E27FC236}">
                <a16:creationId xmlns:a16="http://schemas.microsoft.com/office/drawing/2014/main" id="{472A27E2-ADF0-4D7A-B262-C791C7A91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920" t="15024" r="20102" b="28233"/>
          <a:stretch/>
        </p:blipFill>
        <p:spPr>
          <a:xfrm>
            <a:off x="1088575" y="2645111"/>
            <a:ext cx="4041914" cy="2810580"/>
          </a:xfrm>
          <a:prstGeom prst="rect">
            <a:avLst/>
          </a:prstGeom>
        </p:spPr>
      </p:pic>
      <p:sp>
        <p:nvSpPr>
          <p:cNvPr id="9" name="ZoneTexte 8"/>
          <p:cNvSpPr txBox="1"/>
          <p:nvPr/>
        </p:nvSpPr>
        <p:spPr>
          <a:xfrm>
            <a:off x="359435" y="5151667"/>
            <a:ext cx="5287470" cy="1569660"/>
          </a:xfrm>
          <a:prstGeom prst="rect">
            <a:avLst/>
          </a:prstGeom>
          <a:noFill/>
        </p:spPr>
        <p:txBody>
          <a:bodyPr wrap="square" rtlCol="0">
            <a:spAutoFit/>
          </a:bodyPr>
          <a:lstStyle/>
          <a:p>
            <a:pPr algn="ctr"/>
            <a:r>
              <a:rPr lang="en-GB" sz="9600" b="1" i="1" dirty="0">
                <a:solidFill>
                  <a:schemeClr val="accent5">
                    <a:lumMod val="50000"/>
                  </a:schemeClr>
                </a:solidFill>
                <a:latin typeface="Dancing Script" pitchFamily="2" charset="0"/>
              </a:rPr>
              <a:t>Haji </a:t>
            </a:r>
            <a:r>
              <a:rPr lang="en-GB" sz="9600" b="1" i="1" dirty="0" err="1">
                <a:solidFill>
                  <a:schemeClr val="accent5">
                    <a:lumMod val="50000"/>
                  </a:schemeClr>
                </a:solidFill>
                <a:latin typeface="Dancing Script" pitchFamily="2" charset="0"/>
              </a:rPr>
              <a:t>Juma</a:t>
            </a:r>
            <a:endParaRPr lang="en-GB" sz="9600" b="1" i="1" dirty="0">
              <a:solidFill>
                <a:schemeClr val="accent5">
                  <a:lumMod val="50000"/>
                </a:schemeClr>
              </a:solidFill>
              <a:latin typeface="Dancing Script" pitchFamily="2" charset="0"/>
            </a:endParaRPr>
          </a:p>
        </p:txBody>
      </p:sp>
      <p:sp>
        <p:nvSpPr>
          <p:cNvPr id="10" name="ZoneTexte 9"/>
          <p:cNvSpPr txBox="1"/>
          <p:nvPr/>
        </p:nvSpPr>
        <p:spPr>
          <a:xfrm>
            <a:off x="6293572" y="151179"/>
            <a:ext cx="5636525" cy="6555641"/>
          </a:xfrm>
          <a:prstGeom prst="rect">
            <a:avLst/>
          </a:prstGeom>
          <a:noFill/>
        </p:spPr>
        <p:txBody>
          <a:bodyPr wrap="square" rtlCol="0">
            <a:spAutoFit/>
          </a:bodyPr>
          <a:lstStyle/>
          <a:p>
            <a:pPr algn="ctr"/>
            <a:r>
              <a:rPr lang="en-GB" sz="2000" dirty="0">
                <a:latin typeface="Dancing Script" pitchFamily="2" charset="0"/>
              </a:rPr>
              <a:t>After Prayer, there was a wonderful smell of cooking</a:t>
            </a:r>
          </a:p>
          <a:p>
            <a:pPr algn="ctr"/>
            <a:r>
              <a:rPr lang="en-GB" sz="2000" dirty="0">
                <a:latin typeface="Dancing Script" pitchFamily="2" charset="0"/>
              </a:rPr>
              <a:t> in the air, and soon everybody sat down to eat rice </a:t>
            </a:r>
          </a:p>
          <a:p>
            <a:pPr algn="ctr"/>
            <a:r>
              <a:rPr lang="en-GB" sz="2000" dirty="0">
                <a:latin typeface="Dancing Script" pitchFamily="2" charset="0"/>
              </a:rPr>
              <a:t>and meat. The </a:t>
            </a:r>
            <a:r>
              <a:rPr lang="en-GB" sz="2000" dirty="0" err="1">
                <a:latin typeface="Dancing Script" pitchFamily="2" charset="0"/>
              </a:rPr>
              <a:t>Beduin</a:t>
            </a:r>
            <a:r>
              <a:rPr lang="en-GB" sz="2000" dirty="0">
                <a:latin typeface="Dancing Script" pitchFamily="2" charset="0"/>
              </a:rPr>
              <a:t> ate quickly, but the man who was sitting next to </a:t>
            </a:r>
            <a:r>
              <a:rPr lang="en-GB" sz="2000" dirty="0" err="1">
                <a:latin typeface="Dancing Script" pitchFamily="2" charset="0"/>
              </a:rPr>
              <a:t>Salim</a:t>
            </a:r>
            <a:r>
              <a:rPr lang="en-GB" sz="2000" dirty="0">
                <a:latin typeface="Dancing Script" pitchFamily="2" charset="0"/>
              </a:rPr>
              <a:t> looked for pieces of meat </a:t>
            </a:r>
          </a:p>
          <a:p>
            <a:pPr algn="ctr"/>
            <a:r>
              <a:rPr lang="en-GB" sz="2000" dirty="0">
                <a:latin typeface="Dancing Script" pitchFamily="2" charset="0"/>
              </a:rPr>
              <a:t>in the rice and gave them to him. </a:t>
            </a:r>
            <a:r>
              <a:rPr lang="en-GB" sz="2000" dirty="0" err="1">
                <a:latin typeface="Dancing Script" pitchFamily="2" charset="0"/>
              </a:rPr>
              <a:t>Salim</a:t>
            </a:r>
            <a:r>
              <a:rPr lang="en-GB" sz="2000" dirty="0">
                <a:latin typeface="Dancing Script" pitchFamily="2" charset="0"/>
              </a:rPr>
              <a:t> ate till he </a:t>
            </a:r>
          </a:p>
          <a:p>
            <a:pPr algn="ctr"/>
            <a:r>
              <a:rPr lang="en-GB" sz="2000" dirty="0">
                <a:latin typeface="Dancing Script" pitchFamily="2" charset="0"/>
              </a:rPr>
              <a:t>could eat no more. Then, the coffee was made, and </a:t>
            </a:r>
          </a:p>
          <a:p>
            <a:pPr algn="ctr"/>
            <a:r>
              <a:rPr lang="en-GB" sz="2000" dirty="0">
                <a:latin typeface="Dancing Script" pitchFamily="2" charset="0"/>
              </a:rPr>
              <a:t>while the men were drinking coffee, old Abu Khalid</a:t>
            </a:r>
          </a:p>
          <a:p>
            <a:pPr algn="ctr"/>
            <a:r>
              <a:rPr lang="en-GB" sz="2000" dirty="0">
                <a:latin typeface="Dancing Script" pitchFamily="2" charset="0"/>
              </a:rPr>
              <a:t> took his place by the fire-side. He threw a few sticks </a:t>
            </a:r>
          </a:p>
          <a:p>
            <a:pPr algn="ctr"/>
            <a:r>
              <a:rPr lang="en-GB" sz="2000" dirty="0">
                <a:latin typeface="Dancing Script" pitchFamily="2" charset="0"/>
              </a:rPr>
              <a:t>into the fire and then began.</a:t>
            </a:r>
          </a:p>
          <a:p>
            <a:pPr algn="ctr"/>
            <a:endParaRPr lang="en-GB" sz="2000" dirty="0">
              <a:latin typeface="Dancing Script" pitchFamily="2" charset="0"/>
            </a:endParaRPr>
          </a:p>
          <a:p>
            <a:pPr algn="ctr"/>
            <a:r>
              <a:rPr lang="en-GB" sz="2000" dirty="0">
                <a:latin typeface="Algerian" panose="04020705040A02060702" pitchFamily="82" charset="0"/>
              </a:rPr>
              <a:t>Abu Khalid</a:t>
            </a:r>
            <a:r>
              <a:rPr lang="fr-FR" sz="2000" dirty="0">
                <a:latin typeface="Algerian" panose="04020705040A02060702" pitchFamily="82" charset="0"/>
              </a:rPr>
              <a:t>’</a:t>
            </a:r>
            <a:r>
              <a:rPr lang="en-GB" sz="2000" dirty="0">
                <a:latin typeface="Algerian" panose="04020705040A02060702" pitchFamily="82" charset="0"/>
              </a:rPr>
              <a:t>s story (4)</a:t>
            </a:r>
          </a:p>
          <a:p>
            <a:pPr algn="ctr"/>
            <a:endParaRPr lang="en-GB" sz="2000" dirty="0">
              <a:latin typeface="Algerian" panose="04020705040A02060702" pitchFamily="82" charset="0"/>
            </a:endParaRPr>
          </a:p>
          <a:p>
            <a:pPr algn="ctr"/>
            <a:r>
              <a:rPr lang="en-GB" sz="2000" dirty="0">
                <a:latin typeface="Algerian" panose="04020705040A02060702" pitchFamily="82" charset="0"/>
              </a:rPr>
              <a:t>  </a:t>
            </a:r>
            <a:r>
              <a:rPr lang="en-GB" sz="2000" dirty="0" err="1">
                <a:latin typeface="Ink Free" panose="03080402000500000000" pitchFamily="66" charset="0"/>
              </a:rPr>
              <a:t>Bismillah</a:t>
            </a:r>
            <a:r>
              <a:rPr lang="en-GB" sz="2000" dirty="0">
                <a:latin typeface="Ink Free" panose="03080402000500000000" pitchFamily="66" charset="0"/>
              </a:rPr>
              <a:t> El Rahman El Rahim ! The young man </a:t>
            </a:r>
            <a:r>
              <a:rPr lang="en-GB" sz="2000" dirty="0" err="1">
                <a:latin typeface="Ink Free" panose="03080402000500000000" pitchFamily="66" charset="0"/>
              </a:rPr>
              <a:t>Abdelhaqq</a:t>
            </a:r>
            <a:r>
              <a:rPr lang="en-GB" sz="2000" dirty="0">
                <a:latin typeface="Ink Free" panose="03080402000500000000" pitchFamily="66" charset="0"/>
              </a:rPr>
              <a:t>, when he ran away from the leper, </a:t>
            </a:r>
          </a:p>
          <a:p>
            <a:pPr algn="ctr"/>
            <a:r>
              <a:rPr lang="en-GB" sz="2000" dirty="0">
                <a:latin typeface="Ink Free" panose="03080402000500000000" pitchFamily="66" charset="0"/>
              </a:rPr>
              <a:t>had only one idea – to live Pemba as quickly as possible. As soon as the ship was ready to leave, he helped to carry bags of cloves and fill the fresh-water pots. He worked hard. In fact, </a:t>
            </a:r>
          </a:p>
          <a:p>
            <a:pPr algn="ctr"/>
            <a:r>
              <a:rPr lang="en-GB" sz="2000" dirty="0">
                <a:latin typeface="Ink Free" panose="03080402000500000000" pitchFamily="66" charset="0"/>
              </a:rPr>
              <a:t>the Captain had never seen anybody work so hard. They left </a:t>
            </a:r>
            <a:r>
              <a:rPr lang="en-GB" sz="2000" dirty="0" err="1">
                <a:latin typeface="Ink Free" panose="03080402000500000000" pitchFamily="66" charset="0"/>
              </a:rPr>
              <a:t>Wete</a:t>
            </a:r>
            <a:r>
              <a:rPr lang="en-GB" sz="2000" dirty="0">
                <a:latin typeface="Ink Free" panose="03080402000500000000" pitchFamily="66" charset="0"/>
              </a:rPr>
              <a:t> with a good wind behind them </a:t>
            </a:r>
          </a:p>
          <a:p>
            <a:pPr algn="ctr"/>
            <a:r>
              <a:rPr lang="en-GB" sz="2000" dirty="0">
                <a:latin typeface="Ink Free" panose="03080402000500000000" pitchFamily="66" charset="0"/>
              </a:rPr>
              <a:t>and travelled north. </a:t>
            </a:r>
            <a:endParaRPr lang="en-GB" sz="2000" dirty="0">
              <a:latin typeface="Algerian" panose="04020705040A02060702" pitchFamily="82" charset="0"/>
            </a:endParaRPr>
          </a:p>
        </p:txBody>
      </p:sp>
    </p:spTree>
    <p:extLst>
      <p:ext uri="{BB962C8B-B14F-4D97-AF65-F5344CB8AC3E}">
        <p14:creationId xmlns:p14="http://schemas.microsoft.com/office/powerpoint/2010/main" val="346988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41666" y="141667"/>
            <a:ext cx="5653825" cy="6555641"/>
          </a:xfrm>
          <a:prstGeom prst="rect">
            <a:avLst/>
          </a:prstGeom>
          <a:noFill/>
        </p:spPr>
        <p:txBody>
          <a:bodyPr wrap="square" rtlCol="0">
            <a:spAutoFit/>
          </a:bodyPr>
          <a:lstStyle/>
          <a:p>
            <a:pPr algn="ctr"/>
            <a:r>
              <a:rPr lang="en-GB" sz="2000" dirty="0">
                <a:latin typeface="Ink Free" panose="03080402000500000000" pitchFamily="66" charset="0"/>
              </a:rPr>
              <a:t>The sailors were surprised to see </a:t>
            </a:r>
            <a:r>
              <a:rPr lang="en-GB" sz="2000" dirty="0" err="1">
                <a:latin typeface="Ink Free" panose="03080402000500000000" pitchFamily="66" charset="0"/>
              </a:rPr>
              <a:t>Abdelhaqq</a:t>
            </a:r>
            <a:r>
              <a:rPr lang="en-GB" sz="2000" dirty="0">
                <a:latin typeface="Ink Free" panose="03080402000500000000" pitchFamily="66" charset="0"/>
              </a:rPr>
              <a:t> </a:t>
            </a:r>
          </a:p>
          <a:p>
            <a:pPr algn="ctr"/>
            <a:r>
              <a:rPr lang="en-GB" sz="2000" dirty="0">
                <a:latin typeface="Ink Free" panose="03080402000500000000" pitchFamily="66" charset="0"/>
              </a:rPr>
              <a:t>washing himself several times each day, </a:t>
            </a:r>
          </a:p>
          <a:p>
            <a:pPr algn="ctr"/>
            <a:r>
              <a:rPr lang="en-GB" sz="2000" dirty="0">
                <a:latin typeface="Ink Free" panose="03080402000500000000" pitchFamily="66" charset="0"/>
              </a:rPr>
              <a:t>and they saw him looking at his fingers </a:t>
            </a:r>
          </a:p>
          <a:p>
            <a:pPr algn="ctr"/>
            <a:r>
              <a:rPr lang="en-GB" sz="2000" dirty="0">
                <a:latin typeface="Ink Free" panose="03080402000500000000" pitchFamily="66" charset="0"/>
              </a:rPr>
              <a:t>and toes like a child </a:t>
            </a:r>
          </a:p>
          <a:p>
            <a:pPr algn="ctr"/>
            <a:r>
              <a:rPr lang="en-GB" sz="2000" dirty="0">
                <a:latin typeface="Ink Free" panose="03080402000500000000" pitchFamily="66" charset="0"/>
              </a:rPr>
              <a:t>who is learning to count.</a:t>
            </a: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pPr algn="ctr"/>
            <a:r>
              <a:rPr lang="en-GB" dirty="0">
                <a:latin typeface="Ink Free" panose="03080402000500000000" pitchFamily="66" charset="0"/>
              </a:rPr>
              <a:t>                                                                                    </a:t>
            </a:r>
            <a:r>
              <a:rPr lang="en-GB" sz="2000" dirty="0">
                <a:latin typeface="Ink Free" panose="03080402000500000000" pitchFamily="66" charset="0"/>
              </a:rPr>
              <a:t>For many days, </a:t>
            </a:r>
            <a:r>
              <a:rPr lang="en-GB" sz="2000" dirty="0" err="1">
                <a:latin typeface="Ink Free" panose="03080402000500000000" pitchFamily="66" charset="0"/>
              </a:rPr>
              <a:t>Abdelhaqq</a:t>
            </a:r>
            <a:r>
              <a:rPr lang="en-GB" sz="2000" dirty="0">
                <a:latin typeface="Ink Free" panose="03080402000500000000" pitchFamily="66" charset="0"/>
              </a:rPr>
              <a:t> did not even ask where the ship was going next. He just wanted </a:t>
            </a:r>
          </a:p>
          <a:p>
            <a:pPr algn="ctr"/>
            <a:r>
              <a:rPr lang="en-GB" sz="2000" dirty="0">
                <a:latin typeface="Ink Free" panose="03080402000500000000" pitchFamily="66" charset="0"/>
              </a:rPr>
              <a:t>to get away from Pemba, and he wanted </a:t>
            </a:r>
          </a:p>
          <a:p>
            <a:pPr algn="ctr"/>
            <a:r>
              <a:rPr lang="en-GB" sz="2000" dirty="0">
                <a:latin typeface="Ink Free" panose="03080402000500000000" pitchFamily="66" charset="0"/>
              </a:rPr>
              <a:t>the ship to sail faster and faster. So, he was surprised one day when he saw the land ahead. The ship went into a very small port. </a:t>
            </a:r>
          </a:p>
          <a:p>
            <a:pPr algn="ctr"/>
            <a:r>
              <a:rPr lang="en-GB" sz="2000" dirty="0">
                <a:latin typeface="Ink Free" panose="03080402000500000000" pitchFamily="66" charset="0"/>
              </a:rPr>
              <a:t>The sailors told him it was </a:t>
            </a:r>
            <a:r>
              <a:rPr lang="en-GB" sz="2000" dirty="0" err="1">
                <a:latin typeface="Ink Free" panose="03080402000500000000" pitchFamily="66" charset="0"/>
              </a:rPr>
              <a:t>Ras</a:t>
            </a:r>
            <a:r>
              <a:rPr lang="en-GB" sz="2000" dirty="0">
                <a:latin typeface="Ink Free" panose="03080402000500000000" pitchFamily="66" charset="0"/>
              </a:rPr>
              <a:t> </a:t>
            </a:r>
            <a:r>
              <a:rPr lang="en-GB" sz="2000" dirty="0" err="1">
                <a:latin typeface="Ink Free" panose="03080402000500000000" pitchFamily="66" charset="0"/>
              </a:rPr>
              <a:t>Thany</a:t>
            </a:r>
            <a:r>
              <a:rPr lang="en-GB" sz="2000" dirty="0">
                <a:latin typeface="Ink Free" panose="03080402000500000000" pitchFamily="66" charset="0"/>
              </a:rPr>
              <a:t>. </a:t>
            </a:r>
            <a:endParaRPr lang="en-GB" sz="2000" dirty="0">
              <a:latin typeface="Algerian" panose="04020705040A02060702" pitchFamily="82" charset="0"/>
            </a:endParaRPr>
          </a:p>
          <a:p>
            <a:endParaRPr lang="en-GB" dirty="0"/>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32138" t="12747" r="18694" b="8493"/>
          <a:stretch/>
        </p:blipFill>
        <p:spPr>
          <a:xfrm>
            <a:off x="141666" y="1378040"/>
            <a:ext cx="5653825" cy="2731507"/>
          </a:xfrm>
          <a:prstGeom prst="rect">
            <a:avLst/>
          </a:prstGeom>
        </p:spPr>
      </p:pic>
      <p:sp>
        <p:nvSpPr>
          <p:cNvPr id="9" name="ZoneTexte 8"/>
          <p:cNvSpPr txBox="1"/>
          <p:nvPr/>
        </p:nvSpPr>
        <p:spPr>
          <a:xfrm>
            <a:off x="6256301" y="0"/>
            <a:ext cx="5892803" cy="6555641"/>
          </a:xfrm>
          <a:prstGeom prst="rect">
            <a:avLst/>
          </a:prstGeom>
          <a:noFill/>
        </p:spPr>
        <p:txBody>
          <a:bodyPr wrap="square" rtlCol="0">
            <a:spAutoFit/>
          </a:bodyPr>
          <a:lstStyle/>
          <a:p>
            <a:pPr algn="ctr"/>
            <a:r>
              <a:rPr lang="en-GB" sz="2000" dirty="0">
                <a:latin typeface="Ink Free" panose="03080402000500000000" pitchFamily="66" charset="0"/>
              </a:rPr>
              <a:t>Now, at that time of the year, the month of </a:t>
            </a:r>
          </a:p>
          <a:p>
            <a:pPr algn="ctr"/>
            <a:r>
              <a:rPr lang="en-GB" sz="2000" dirty="0">
                <a:latin typeface="Ink Free" panose="03080402000500000000" pitchFamily="66" charset="0"/>
              </a:rPr>
              <a:t>the Haj was near, and people were travelling towards Mecca from all over the Muslim world. </a:t>
            </a:r>
          </a:p>
          <a:p>
            <a:pPr algn="ctr"/>
            <a:r>
              <a:rPr lang="en-GB" sz="2000" dirty="0">
                <a:latin typeface="Ink Free" panose="03080402000500000000" pitchFamily="66" charset="0"/>
              </a:rPr>
              <a:t>It was before the days of motor-cars and planes, </a:t>
            </a:r>
          </a:p>
          <a:p>
            <a:pPr algn="ctr"/>
            <a:r>
              <a:rPr lang="en-GB" sz="2000" dirty="0">
                <a:latin typeface="Ink Free" panose="03080402000500000000" pitchFamily="66" charset="0"/>
              </a:rPr>
              <a:t>so the journey to Mecca from some parts of the Muslim world took a long time – perhaps a year, </a:t>
            </a:r>
          </a:p>
          <a:p>
            <a:pPr algn="ctr"/>
            <a:r>
              <a:rPr lang="en-GB" sz="2000" dirty="0">
                <a:latin typeface="Ink Free" panose="03080402000500000000" pitchFamily="66" charset="0"/>
              </a:rPr>
              <a:t>or even longer! People walked, or went on camels, </a:t>
            </a:r>
          </a:p>
          <a:p>
            <a:pPr algn="ctr"/>
            <a:r>
              <a:rPr lang="en-GB" sz="2000" dirty="0">
                <a:latin typeface="Ink Free" panose="03080402000500000000" pitchFamily="66" charset="0"/>
              </a:rPr>
              <a:t>or went by sea, but the ships had no engines.</a:t>
            </a:r>
          </a:p>
          <a:p>
            <a:pPr algn="ctr"/>
            <a:r>
              <a:rPr lang="en-GB" sz="2000" dirty="0">
                <a:latin typeface="Ink Free" panose="03080402000500000000" pitchFamily="66" charset="0"/>
              </a:rPr>
              <a:t>  At </a:t>
            </a:r>
            <a:r>
              <a:rPr lang="en-GB" sz="2000" dirty="0" err="1">
                <a:latin typeface="Ink Free" panose="03080402000500000000" pitchFamily="66" charset="0"/>
              </a:rPr>
              <a:t>Ras</a:t>
            </a:r>
            <a:r>
              <a:rPr lang="en-GB" sz="2000" dirty="0">
                <a:latin typeface="Ink Free" panose="03080402000500000000" pitchFamily="66" charset="0"/>
              </a:rPr>
              <a:t> </a:t>
            </a:r>
            <a:r>
              <a:rPr lang="en-GB" sz="2000" dirty="0" err="1">
                <a:latin typeface="Ink Free" panose="03080402000500000000" pitchFamily="66" charset="0"/>
              </a:rPr>
              <a:t>Thany</a:t>
            </a:r>
            <a:r>
              <a:rPr lang="en-GB" sz="2000" dirty="0">
                <a:latin typeface="Ink Free" panose="03080402000500000000" pitchFamily="66" charset="0"/>
              </a:rPr>
              <a:t>, three pilgrims for the Haj </a:t>
            </a:r>
          </a:p>
          <a:p>
            <a:pPr algn="ctr"/>
            <a:r>
              <a:rPr lang="en-GB" sz="2000" dirty="0">
                <a:latin typeface="Ink Free" panose="03080402000500000000" pitchFamily="66" charset="0"/>
              </a:rPr>
              <a:t>climbed into the ship. Well, I say “ climbed into it”, but, in fact, only two of them climbed, and </a:t>
            </a:r>
          </a:p>
          <a:p>
            <a:pPr algn="ctr"/>
            <a:r>
              <a:rPr lang="en-GB" sz="2000" dirty="0">
                <a:latin typeface="Ink Free" panose="03080402000500000000" pitchFamily="66" charset="0"/>
              </a:rPr>
              <a:t>the men had to lift the third. The tree pilgrims were a father and his two sons. The sons were about sixty years old. The father was at least ninety. He could hardly walk. His sons brought</a:t>
            </a:r>
          </a:p>
          <a:p>
            <a:pPr algn="ctr"/>
            <a:r>
              <a:rPr lang="en-GB" sz="2000" dirty="0">
                <a:latin typeface="Ink Free" panose="03080402000500000000" pitchFamily="66" charset="0"/>
              </a:rPr>
              <a:t> him to the coast from their village. It had been</a:t>
            </a:r>
          </a:p>
          <a:p>
            <a:pPr algn="ctr"/>
            <a:r>
              <a:rPr lang="en-GB" sz="2000" dirty="0">
                <a:latin typeface="Ink Free" panose="03080402000500000000" pitchFamily="66" charset="0"/>
              </a:rPr>
              <a:t> a journey of forty days, and they had used </a:t>
            </a:r>
          </a:p>
          <a:p>
            <a:pPr algn="ctr"/>
            <a:r>
              <a:rPr lang="en-GB" sz="2000" dirty="0">
                <a:latin typeface="Ink Free" panose="03080402000500000000" pitchFamily="66" charset="0"/>
              </a:rPr>
              <a:t>camels and donkeys. Sometimes they had even carried him themselves.</a:t>
            </a:r>
          </a:p>
          <a:p>
            <a:pPr algn="ctr"/>
            <a:r>
              <a:rPr lang="en-GB" sz="2000" dirty="0">
                <a:latin typeface="Ink Free" panose="03080402000500000000" pitchFamily="66" charset="0"/>
              </a:rPr>
              <a:t>The sailors showed the three pilgrims where they could put their things. The ship left at once.</a:t>
            </a:r>
          </a:p>
        </p:txBody>
      </p:sp>
    </p:spTree>
    <p:extLst>
      <p:ext uri="{BB962C8B-B14F-4D97-AF65-F5344CB8AC3E}">
        <p14:creationId xmlns:p14="http://schemas.microsoft.com/office/powerpoint/2010/main" val="500763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49718" y="412790"/>
            <a:ext cx="5818029" cy="5940088"/>
          </a:xfrm>
          <a:prstGeom prst="rect">
            <a:avLst/>
          </a:prstGeom>
          <a:noFill/>
        </p:spPr>
        <p:txBody>
          <a:bodyPr wrap="square" rtlCol="0">
            <a:spAutoFit/>
          </a:bodyPr>
          <a:lstStyle/>
          <a:p>
            <a:pPr algn="ctr"/>
            <a:r>
              <a:rPr lang="en-GB" dirty="0"/>
              <a:t>“</a:t>
            </a:r>
            <a:r>
              <a:rPr lang="en-GB" sz="2000" dirty="0"/>
              <a:t>Well,” said Najaat, “How are we going to get home?”</a:t>
            </a:r>
          </a:p>
          <a:p>
            <a:pPr algn="ctr"/>
            <a:r>
              <a:rPr lang="en-GB" sz="2000" dirty="0"/>
              <a:t>“ Oh, we will get home all right,” said Hamad.</a:t>
            </a:r>
          </a:p>
          <a:p>
            <a:pPr algn="ctr"/>
            <a:r>
              <a:rPr lang="en-GB" sz="2000" dirty="0"/>
              <a:t>“ Of course we will,” said Suleiman. Suleiman was fifteen. He was not as tall as Hamad, but he had grown quickly since his fifteenth birthday.</a:t>
            </a:r>
          </a:p>
          <a:p>
            <a:pPr algn="ctr"/>
            <a:r>
              <a:rPr lang="en-GB" sz="2000" dirty="0"/>
              <a:t>“ But how?” asked Najaat.</a:t>
            </a:r>
          </a:p>
          <a:p>
            <a:pPr algn="ctr"/>
            <a:endParaRPr lang="en-GB" sz="2000" dirty="0"/>
          </a:p>
          <a:p>
            <a:pPr algn="ctr"/>
            <a:r>
              <a:rPr lang="en-GB" sz="2000" dirty="0"/>
              <a:t>Hamad looked hard at his younger sister. Najaat      was  very much like their mother. She repeated questions </a:t>
            </a:r>
          </a:p>
          <a:p>
            <a:pPr algn="ctr"/>
            <a:r>
              <a:rPr lang="en-GB" sz="2000" dirty="0"/>
              <a:t>if she  did not get an answer. She was a fat little        girl with   bright eyes.</a:t>
            </a:r>
          </a:p>
          <a:p>
            <a:pPr algn="ctr"/>
            <a:r>
              <a:rPr lang="en-GB" sz="2000" dirty="0"/>
              <a:t>He looked at his other sister, Sharifa. She was the youngest of the family. She was quite small and    rather afraid. There were big tears in her small eyes.</a:t>
            </a:r>
          </a:p>
          <a:p>
            <a:pPr algn="ctr"/>
            <a:r>
              <a:rPr lang="en-GB" sz="2000" dirty="0"/>
              <a:t>He looked at Salim. Salim was thirteen. He was reading   a book. He was a long way from home,       but he sat with a book in his hand. Salim was never troubled. He was happy reading his book.</a:t>
            </a:r>
          </a:p>
        </p:txBody>
      </p:sp>
      <p:sp>
        <p:nvSpPr>
          <p:cNvPr id="8" name="ZoneTexte 7"/>
          <p:cNvSpPr txBox="1"/>
          <p:nvPr/>
        </p:nvSpPr>
        <p:spPr>
          <a:xfrm>
            <a:off x="6655083" y="412790"/>
            <a:ext cx="5430129" cy="5632311"/>
          </a:xfrm>
          <a:prstGeom prst="rect">
            <a:avLst/>
          </a:prstGeom>
          <a:noFill/>
        </p:spPr>
        <p:txBody>
          <a:bodyPr wrap="square" rtlCol="0">
            <a:spAutoFit/>
          </a:bodyPr>
          <a:lstStyle/>
          <a:p>
            <a:r>
              <a:rPr lang="en-GB" sz="2000" dirty="0"/>
              <a:t>Hamad looked at Suleiman. Suleiman looked        at Hamad.</a:t>
            </a:r>
          </a:p>
          <a:p>
            <a:r>
              <a:rPr lang="en-GB" sz="2000" dirty="0"/>
              <a:t>“ Well?” said Najaat. “ Come on! How are we going to get home?”</a:t>
            </a:r>
          </a:p>
          <a:p>
            <a:r>
              <a:rPr lang="en-GB" sz="2000" dirty="0"/>
              <a:t>“ All right,” Hamad said. “ I am thinking.”</a:t>
            </a:r>
          </a:p>
          <a:p>
            <a:r>
              <a:rPr lang="en-GB" sz="2000" dirty="0"/>
              <a:t>“ Oh, you are thinking,” said Najaat. “ I thought you were asleep.”</a:t>
            </a:r>
          </a:p>
          <a:p>
            <a:r>
              <a:rPr lang="en-GB" sz="2000" dirty="0"/>
              <a:t>Little Sharifa laughed. Her sister very often said funny things. Najaat put her arm round Sharifa. They both laughed. Even Salim looked up from    his book. Suleiman looked at Hamad . They laughed.</a:t>
            </a:r>
          </a:p>
          <a:p>
            <a:r>
              <a:rPr lang="en-GB" sz="2000" dirty="0"/>
              <a:t>“ All right, all right,” said Hamad, “have a good laugh. Now listen to me. Here we are in Jeddah. We have missed the plane for Muscat. Does it matter? People miss planes everyday.”</a:t>
            </a:r>
          </a:p>
          <a:p>
            <a:r>
              <a:rPr lang="en-GB" sz="2000" dirty="0"/>
              <a:t>“ We do not,” said Najaat. “ We have not    travelled by plane before.”</a:t>
            </a:r>
          </a:p>
        </p:txBody>
      </p:sp>
    </p:spTree>
    <p:extLst>
      <p:ext uri="{BB962C8B-B14F-4D97-AF65-F5344CB8AC3E}">
        <p14:creationId xmlns:p14="http://schemas.microsoft.com/office/powerpoint/2010/main" val="977522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7424" y="193183"/>
            <a:ext cx="5692463" cy="6555641"/>
          </a:xfrm>
          <a:prstGeom prst="rect">
            <a:avLst/>
          </a:prstGeom>
          <a:noFill/>
        </p:spPr>
        <p:txBody>
          <a:bodyPr wrap="square" rtlCol="0">
            <a:spAutoFit/>
          </a:bodyPr>
          <a:lstStyle/>
          <a:p>
            <a:pPr algn="ctr"/>
            <a:r>
              <a:rPr lang="en-GB" sz="2000" dirty="0">
                <a:latin typeface="Ink Free" panose="03080402000500000000" pitchFamily="66" charset="0"/>
              </a:rPr>
              <a:t>The old father</a:t>
            </a:r>
            <a:r>
              <a:rPr lang="fr-FR" sz="2000" dirty="0">
                <a:latin typeface="Ink Free" panose="03080402000500000000" pitchFamily="66" charset="0"/>
              </a:rPr>
              <a:t>’</a:t>
            </a:r>
            <a:r>
              <a:rPr lang="en-GB" sz="2000" dirty="0">
                <a:latin typeface="Ink Free" panose="03080402000500000000" pitchFamily="66" charset="0"/>
              </a:rPr>
              <a:t>s name was </a:t>
            </a:r>
            <a:r>
              <a:rPr lang="en-GB" sz="2000" dirty="0" err="1">
                <a:latin typeface="Ink Free" panose="03080402000500000000" pitchFamily="66" charset="0"/>
              </a:rPr>
              <a:t>Juma</a:t>
            </a:r>
            <a:r>
              <a:rPr lang="en-GB" sz="2000" dirty="0">
                <a:latin typeface="Ink Free" panose="03080402000500000000" pitchFamily="66" charset="0"/>
              </a:rPr>
              <a:t>, and the sailors called him Haji </a:t>
            </a:r>
            <a:r>
              <a:rPr lang="en-GB" sz="2000" dirty="0" err="1">
                <a:latin typeface="Ink Free" panose="03080402000500000000" pitchFamily="66" charset="0"/>
              </a:rPr>
              <a:t>Juma</a:t>
            </a:r>
            <a:r>
              <a:rPr lang="en-GB" sz="2000" dirty="0">
                <a:latin typeface="Ink Free" panose="03080402000500000000" pitchFamily="66" charset="0"/>
              </a:rPr>
              <a:t>, or sometimes “ </a:t>
            </a:r>
            <a:r>
              <a:rPr lang="en-GB" sz="2000" dirty="0" err="1">
                <a:latin typeface="Ink Free" panose="03080402000500000000" pitchFamily="66" charset="0"/>
              </a:rPr>
              <a:t>Mzee</a:t>
            </a:r>
            <a:r>
              <a:rPr lang="en-GB" sz="2000" dirty="0">
                <a:latin typeface="Ink Free" panose="03080402000500000000" pitchFamily="66" charset="0"/>
              </a:rPr>
              <a:t> </a:t>
            </a:r>
            <a:r>
              <a:rPr lang="en-GB" sz="2000" dirty="0" err="1">
                <a:latin typeface="Ink Free" panose="03080402000500000000" pitchFamily="66" charset="0"/>
              </a:rPr>
              <a:t>Juma</a:t>
            </a:r>
            <a:r>
              <a:rPr lang="en-GB" sz="2000" dirty="0">
                <a:latin typeface="Ink Free" panose="03080402000500000000" pitchFamily="66" charset="0"/>
              </a:rPr>
              <a:t>”.</a:t>
            </a:r>
          </a:p>
          <a:p>
            <a:pPr algn="ctr"/>
            <a:r>
              <a:rPr lang="en-GB" sz="2000" dirty="0">
                <a:latin typeface="Ink Free" panose="03080402000500000000" pitchFamily="66" charset="0"/>
              </a:rPr>
              <a:t>When they called him “ Haji”, his eyes brightened and he smiled happily. He loved to hear his sons reading from the Holy Koran. Sometimes, </a:t>
            </a:r>
          </a:p>
          <a:p>
            <a:pPr algn="ctr"/>
            <a:r>
              <a:rPr lang="en-GB" sz="2000" dirty="0">
                <a:latin typeface="Ink Free" panose="03080402000500000000" pitchFamily="66" charset="0"/>
              </a:rPr>
              <a:t>he took his “Ihram” from his bag and held it against his face lovingly. He was a nice old man, and </a:t>
            </a:r>
            <a:r>
              <a:rPr lang="en-GB" sz="2000" dirty="0" err="1">
                <a:latin typeface="Ink Free" panose="03080402000500000000" pitchFamily="66" charset="0"/>
              </a:rPr>
              <a:t>Abdelhaqq</a:t>
            </a:r>
            <a:r>
              <a:rPr lang="en-GB" sz="2000" dirty="0">
                <a:latin typeface="Ink Free" panose="03080402000500000000" pitchFamily="66" charset="0"/>
              </a:rPr>
              <a:t> used to sit by him while they watched the flying-fish and talked. Haji </a:t>
            </a:r>
            <a:r>
              <a:rPr lang="en-GB" sz="2000" dirty="0" err="1">
                <a:latin typeface="Ink Free" panose="03080402000500000000" pitchFamily="66" charset="0"/>
              </a:rPr>
              <a:t>Juma</a:t>
            </a:r>
            <a:r>
              <a:rPr lang="en-GB" sz="2000" dirty="0">
                <a:latin typeface="Ink Free" panose="03080402000500000000" pitchFamily="66" charset="0"/>
              </a:rPr>
              <a:t> </a:t>
            </a:r>
          </a:p>
          <a:p>
            <a:pPr algn="ctr"/>
            <a:r>
              <a:rPr lang="en-GB" sz="2000" dirty="0">
                <a:latin typeface="Ink Free" panose="03080402000500000000" pitchFamily="66" charset="0"/>
              </a:rPr>
              <a:t>told </a:t>
            </a:r>
            <a:r>
              <a:rPr lang="en-GB" sz="2000" dirty="0" err="1">
                <a:latin typeface="Ink Free" panose="03080402000500000000" pitchFamily="66" charset="0"/>
              </a:rPr>
              <a:t>Abdelhaqq</a:t>
            </a:r>
            <a:r>
              <a:rPr lang="en-GB" sz="2000" dirty="0">
                <a:latin typeface="Ink Free" panose="03080402000500000000" pitchFamily="66" charset="0"/>
              </a:rPr>
              <a:t> all about his forty-day journey </a:t>
            </a:r>
          </a:p>
          <a:p>
            <a:pPr algn="ctr"/>
            <a:r>
              <a:rPr lang="en-GB" sz="2000" dirty="0">
                <a:latin typeface="Ink Free" panose="03080402000500000000" pitchFamily="66" charset="0"/>
              </a:rPr>
              <a:t>to the coast, and also about his two sons.</a:t>
            </a:r>
          </a:p>
          <a:p>
            <a:pPr algn="ctr"/>
            <a:r>
              <a:rPr lang="en-GB" sz="2000" dirty="0">
                <a:latin typeface="Ink Free" panose="03080402000500000000" pitchFamily="66" charset="0"/>
              </a:rPr>
              <a:t> He loved them very much.</a:t>
            </a:r>
          </a:p>
          <a:p>
            <a:pPr algn="ctr"/>
            <a:r>
              <a:rPr lang="en-GB" sz="2000" dirty="0">
                <a:latin typeface="Ink Free" panose="03080402000500000000" pitchFamily="66" charset="0"/>
              </a:rPr>
              <a:t>“ Fine lads, they are,” he said, “ fine lads.</a:t>
            </a:r>
          </a:p>
          <a:p>
            <a:pPr algn="ctr"/>
            <a:r>
              <a:rPr lang="en-GB" sz="2000" dirty="0">
                <a:latin typeface="Ink Free" panose="03080402000500000000" pitchFamily="66" charset="0"/>
              </a:rPr>
              <a:t> All my life I have wanted to make the Haj, and now I am making it – with their help. Alhamdulillah! They even carried me, you know. Think of that! It was enough to kill them.”</a:t>
            </a:r>
          </a:p>
          <a:p>
            <a:pPr algn="ctr"/>
            <a:r>
              <a:rPr lang="en-GB" sz="2000" dirty="0" err="1">
                <a:latin typeface="Ink Free" panose="03080402000500000000" pitchFamily="66" charset="0"/>
              </a:rPr>
              <a:t>Abdelhaqq</a:t>
            </a:r>
            <a:r>
              <a:rPr lang="en-GB" sz="2000" dirty="0">
                <a:latin typeface="Ink Free" panose="03080402000500000000" pitchFamily="66" charset="0"/>
              </a:rPr>
              <a:t> looked at the old man</a:t>
            </a:r>
            <a:r>
              <a:rPr lang="fr-FR" sz="2000" dirty="0">
                <a:latin typeface="Ink Free" panose="03080402000500000000" pitchFamily="66" charset="0"/>
              </a:rPr>
              <a:t>’</a:t>
            </a:r>
            <a:r>
              <a:rPr lang="en-GB" sz="2000" dirty="0">
                <a:latin typeface="Ink Free" panose="03080402000500000000" pitchFamily="66" charset="0"/>
              </a:rPr>
              <a:t>s small, thin body, hardly bigger than a child</a:t>
            </a:r>
            <a:r>
              <a:rPr lang="fr-FR" sz="2000" dirty="0">
                <a:latin typeface="Ink Free" panose="03080402000500000000" pitchFamily="66" charset="0"/>
              </a:rPr>
              <a:t>’</a:t>
            </a:r>
            <a:r>
              <a:rPr lang="en-GB" sz="2000" dirty="0">
                <a:latin typeface="Ink Free" panose="03080402000500000000" pitchFamily="66" charset="0"/>
              </a:rPr>
              <a:t>s, and he smiled.</a:t>
            </a:r>
          </a:p>
          <a:p>
            <a:pPr algn="ctr"/>
            <a:r>
              <a:rPr lang="en-GB" sz="2000" dirty="0">
                <a:latin typeface="Ink Free" panose="03080402000500000000" pitchFamily="66" charset="0"/>
              </a:rPr>
              <a:t>When it was time for prayer, he brought </a:t>
            </a:r>
          </a:p>
          <a:p>
            <a:pPr algn="ctr"/>
            <a:r>
              <a:rPr lang="en-GB" sz="2000" dirty="0">
                <a:latin typeface="Ink Free" panose="03080402000500000000" pitchFamily="66" charset="0"/>
              </a:rPr>
              <a:t>water for the old man to wash.</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35980" t="15024" r="20102" b="21013"/>
          <a:stretch/>
        </p:blipFill>
        <p:spPr>
          <a:xfrm>
            <a:off x="6512432" y="38637"/>
            <a:ext cx="5241702" cy="3168203"/>
          </a:xfrm>
          <a:prstGeom prst="rect">
            <a:avLst/>
          </a:prstGeom>
        </p:spPr>
      </p:pic>
      <p:sp>
        <p:nvSpPr>
          <p:cNvPr id="9" name="ZoneTexte 8"/>
          <p:cNvSpPr txBox="1"/>
          <p:nvPr/>
        </p:nvSpPr>
        <p:spPr>
          <a:xfrm>
            <a:off x="6248416" y="3206840"/>
            <a:ext cx="5769735" cy="3477875"/>
          </a:xfrm>
          <a:prstGeom prst="rect">
            <a:avLst/>
          </a:prstGeom>
          <a:noFill/>
        </p:spPr>
        <p:txBody>
          <a:bodyPr wrap="square" rtlCol="0">
            <a:spAutoFit/>
          </a:bodyPr>
          <a:lstStyle/>
          <a:p>
            <a:r>
              <a:rPr lang="en-GB" sz="2000" dirty="0">
                <a:latin typeface="Ink Free" panose="03080402000500000000" pitchFamily="66" charset="0"/>
              </a:rPr>
              <a:t>When the old man prayed. </a:t>
            </a:r>
            <a:r>
              <a:rPr lang="en-GB" sz="2000" dirty="0" err="1">
                <a:latin typeface="Ink Free" panose="03080402000500000000" pitchFamily="66" charset="0"/>
              </a:rPr>
              <a:t>Abdelhaqq</a:t>
            </a:r>
            <a:r>
              <a:rPr lang="en-GB" sz="2000" dirty="0">
                <a:latin typeface="Ink Free" panose="03080402000500000000" pitchFamily="66" charset="0"/>
              </a:rPr>
              <a:t> also prayed.</a:t>
            </a:r>
          </a:p>
          <a:p>
            <a:r>
              <a:rPr lang="en-GB" sz="2000" dirty="0">
                <a:latin typeface="Ink Free" panose="03080402000500000000" pitchFamily="66" charset="0"/>
              </a:rPr>
              <a:t>The journey was long and hard, and the heat in the Red Sea was great. There was no rain. Soon, the fresh-water pots were almost empty. All the sailors felt ill. Haji </a:t>
            </a:r>
            <a:r>
              <a:rPr lang="en-GB" sz="2000" dirty="0" err="1">
                <a:latin typeface="Ink Free" panose="03080402000500000000" pitchFamily="66" charset="0"/>
              </a:rPr>
              <a:t>Juma</a:t>
            </a:r>
            <a:r>
              <a:rPr lang="en-GB" sz="2000" dirty="0">
                <a:latin typeface="Ink Free" panose="03080402000500000000" pitchFamily="66" charset="0"/>
              </a:rPr>
              <a:t> lay like a sick child, while his sons wetted his mouth with a little water, and read the Koran to him. The Captain tried hard to sail faster. The old man was nearing death. He would never see Mecca. His sons dressed him in his Ihram. “ </a:t>
            </a:r>
            <a:r>
              <a:rPr lang="en-GB" sz="2000" dirty="0" err="1">
                <a:latin typeface="Ink Free" panose="03080402000500000000" pitchFamily="66" charset="0"/>
              </a:rPr>
              <a:t>Allahouakbar</a:t>
            </a:r>
            <a:r>
              <a:rPr lang="en-GB" sz="2000" dirty="0">
                <a:latin typeface="Ink Free" panose="03080402000500000000" pitchFamily="66" charset="0"/>
              </a:rPr>
              <a:t>, he said, “ </a:t>
            </a:r>
            <a:r>
              <a:rPr lang="en-GB" sz="2000" dirty="0" err="1">
                <a:latin typeface="Ink Free" panose="03080402000500000000" pitchFamily="66" charset="0"/>
              </a:rPr>
              <a:t>Lebeyk</a:t>
            </a:r>
            <a:r>
              <a:rPr lang="en-GB" sz="2000" dirty="0">
                <a:latin typeface="Ink Free" panose="03080402000500000000" pitchFamily="66" charset="0"/>
              </a:rPr>
              <a:t>, </a:t>
            </a:r>
            <a:r>
              <a:rPr lang="en-GB" sz="2000" dirty="0" err="1">
                <a:latin typeface="Ink Free" panose="03080402000500000000" pitchFamily="66" charset="0"/>
              </a:rPr>
              <a:t>Lebeyk</a:t>
            </a:r>
            <a:r>
              <a:rPr lang="en-GB" sz="2000" dirty="0">
                <a:latin typeface="Ink Free" panose="03080402000500000000" pitchFamily="66" charset="0"/>
              </a:rPr>
              <a:t>!”</a:t>
            </a:r>
          </a:p>
          <a:p>
            <a:r>
              <a:rPr lang="en-GB" sz="2000" dirty="0">
                <a:latin typeface="Ink Free" panose="03080402000500000000" pitchFamily="66" charset="0"/>
              </a:rPr>
              <a:t>He died in his sons</a:t>
            </a:r>
            <a:r>
              <a:rPr lang="fr-FR" sz="2000" dirty="0">
                <a:latin typeface="Ink Free" panose="03080402000500000000" pitchFamily="66" charset="0"/>
              </a:rPr>
              <a:t>’</a:t>
            </a:r>
            <a:r>
              <a:rPr lang="en-GB" sz="2000" dirty="0">
                <a:latin typeface="Ink Free" panose="03080402000500000000" pitchFamily="66" charset="0"/>
              </a:rPr>
              <a:t> arms.</a:t>
            </a:r>
          </a:p>
        </p:txBody>
      </p:sp>
    </p:spTree>
    <p:extLst>
      <p:ext uri="{BB962C8B-B14F-4D97-AF65-F5344CB8AC3E}">
        <p14:creationId xmlns:p14="http://schemas.microsoft.com/office/powerpoint/2010/main" val="3902861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10" name="Image 8">
            <a:extLst>
              <a:ext uri="{FF2B5EF4-FFF2-40B4-BE49-F238E27FC236}">
                <a16:creationId xmlns:a16="http://schemas.microsoft.com/office/drawing/2014/main" id="{85316E71-873C-44D4-89CE-C08B1399DD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138" t="7057" r="22023" b="24390"/>
          <a:stretch/>
        </p:blipFill>
        <p:spPr>
          <a:xfrm>
            <a:off x="636" y="1847647"/>
            <a:ext cx="6066030" cy="3930372"/>
          </a:xfrm>
          <a:prstGeom prst="rect">
            <a:avLst/>
          </a:prstGeom>
        </p:spPr>
      </p:pic>
      <p:sp>
        <p:nvSpPr>
          <p:cNvPr id="6" name="ZoneTexte 5"/>
          <p:cNvSpPr txBox="1"/>
          <p:nvPr/>
        </p:nvSpPr>
        <p:spPr>
          <a:xfrm>
            <a:off x="163301" y="231820"/>
            <a:ext cx="5818945" cy="3231654"/>
          </a:xfrm>
          <a:prstGeom prst="rect">
            <a:avLst/>
          </a:prstGeom>
          <a:noFill/>
        </p:spPr>
        <p:txBody>
          <a:bodyPr wrap="square" rtlCol="0">
            <a:spAutoFit/>
          </a:bodyPr>
          <a:lstStyle/>
          <a:p>
            <a:pPr algn="ctr"/>
            <a:r>
              <a:rPr lang="fr-FR" sz="7200" b="1" dirty="0">
                <a:solidFill>
                  <a:srgbClr val="FFFF00"/>
                </a:solidFill>
                <a:effectLst>
                  <a:outerShdw blurRad="38100" dist="38100" dir="2700000" algn="tl">
                    <a:srgbClr val="000000">
                      <a:alpha val="43137"/>
                    </a:srgbClr>
                  </a:outerShdw>
                </a:effectLst>
                <a:latin typeface="Algerian" panose="04020705040A02060702" pitchFamily="82" charset="0"/>
              </a:rPr>
              <a:t>CHAPTER FIFTEEN</a:t>
            </a:r>
          </a:p>
          <a:p>
            <a:endParaRPr lang="fr-FR" sz="6000" dirty="0">
              <a:solidFill>
                <a:schemeClr val="bg1"/>
              </a:solidFill>
              <a:latin typeface="Algerian" panose="04020705040A02060702" pitchFamily="82" charset="0"/>
            </a:endParaRPr>
          </a:p>
        </p:txBody>
      </p:sp>
      <p:sp>
        <p:nvSpPr>
          <p:cNvPr id="8" name="ZoneTexte 7"/>
          <p:cNvSpPr txBox="1"/>
          <p:nvPr/>
        </p:nvSpPr>
        <p:spPr>
          <a:xfrm>
            <a:off x="-204443" y="5520160"/>
            <a:ext cx="6118709" cy="1569660"/>
          </a:xfrm>
          <a:prstGeom prst="rect">
            <a:avLst/>
          </a:prstGeom>
          <a:noFill/>
        </p:spPr>
        <p:txBody>
          <a:bodyPr wrap="square" rtlCol="0">
            <a:spAutoFit/>
          </a:bodyPr>
          <a:lstStyle/>
          <a:p>
            <a:pPr algn="ctr"/>
            <a:r>
              <a:rPr lang="en-GB" sz="9600" b="1" i="1" dirty="0">
                <a:solidFill>
                  <a:srgbClr val="7030A0"/>
                </a:solidFill>
                <a:latin typeface="Dancing Script" pitchFamily="2" charset="0"/>
              </a:rPr>
              <a:t>The Pilgrims</a:t>
            </a:r>
          </a:p>
        </p:txBody>
      </p:sp>
      <p:sp>
        <p:nvSpPr>
          <p:cNvPr id="9" name="ZoneTexte 8"/>
          <p:cNvSpPr txBox="1"/>
          <p:nvPr/>
        </p:nvSpPr>
        <p:spPr>
          <a:xfrm>
            <a:off x="6284890" y="231820"/>
            <a:ext cx="5602310" cy="6247864"/>
          </a:xfrm>
          <a:prstGeom prst="rect">
            <a:avLst/>
          </a:prstGeom>
          <a:noFill/>
        </p:spPr>
        <p:txBody>
          <a:bodyPr wrap="square" rtlCol="0">
            <a:spAutoFit/>
          </a:bodyPr>
          <a:lstStyle/>
          <a:p>
            <a:pPr algn="ctr"/>
            <a:r>
              <a:rPr lang="en-GB" sz="2000" dirty="0">
                <a:latin typeface="Ink Free" panose="03080402000500000000" pitchFamily="66" charset="0"/>
              </a:rPr>
              <a:t>After Haji </a:t>
            </a:r>
            <a:r>
              <a:rPr lang="en-GB" sz="2000" dirty="0" err="1">
                <a:latin typeface="Ink Free" panose="03080402000500000000" pitchFamily="66" charset="0"/>
              </a:rPr>
              <a:t>Juma</a:t>
            </a:r>
            <a:r>
              <a:rPr lang="en-GB" sz="2000" dirty="0">
                <a:latin typeface="Ink Free" panose="03080402000500000000" pitchFamily="66" charset="0"/>
              </a:rPr>
              <a:t> died, the Captain at once </a:t>
            </a:r>
          </a:p>
          <a:p>
            <a:pPr algn="ctr"/>
            <a:r>
              <a:rPr lang="en-GB" sz="2000" dirty="0">
                <a:latin typeface="Ink Free" panose="03080402000500000000" pitchFamily="66" charset="0"/>
              </a:rPr>
              <a:t>turned the ship towards the nearest coast. </a:t>
            </a:r>
          </a:p>
          <a:p>
            <a:pPr algn="ctr"/>
            <a:r>
              <a:rPr lang="en-GB" sz="2000" dirty="0">
                <a:latin typeface="Ink Free" panose="03080402000500000000" pitchFamily="66" charset="0"/>
              </a:rPr>
              <a:t>“ We won</a:t>
            </a:r>
            <a:r>
              <a:rPr lang="fr-FR" sz="2000" dirty="0">
                <a:latin typeface="Ink Free" panose="03080402000500000000" pitchFamily="66" charset="0"/>
              </a:rPr>
              <a:t>’</a:t>
            </a:r>
            <a:r>
              <a:rPr lang="en-GB" sz="2000" dirty="0">
                <a:latin typeface="Ink Free" panose="03080402000500000000" pitchFamily="66" charset="0"/>
              </a:rPr>
              <a:t>t find water there,” he said, “ but we</a:t>
            </a:r>
            <a:r>
              <a:rPr lang="fr-FR" sz="2000" dirty="0">
                <a:latin typeface="Ink Free" panose="03080402000500000000" pitchFamily="66" charset="0"/>
              </a:rPr>
              <a:t>’</a:t>
            </a:r>
            <a:r>
              <a:rPr lang="en-GB" sz="2000" dirty="0" err="1">
                <a:latin typeface="Ink Free" panose="03080402000500000000" pitchFamily="66" charset="0"/>
              </a:rPr>
              <a:t>ll</a:t>
            </a:r>
            <a:r>
              <a:rPr lang="en-GB" sz="2000" dirty="0">
                <a:latin typeface="Ink Free" panose="03080402000500000000" pitchFamily="66" charset="0"/>
              </a:rPr>
              <a:t> bury the old man properly in the land where </a:t>
            </a:r>
          </a:p>
          <a:p>
            <a:pPr algn="ctr"/>
            <a:r>
              <a:rPr lang="en-GB" sz="2000" dirty="0">
                <a:latin typeface="Ink Free" panose="03080402000500000000" pitchFamily="66" charset="0"/>
              </a:rPr>
              <a:t>the Prophet </a:t>
            </a:r>
            <a:r>
              <a:rPr lang="en-GB" sz="2000" dirty="0" err="1">
                <a:latin typeface="Ink Free" panose="03080402000500000000" pitchFamily="66" charset="0"/>
              </a:rPr>
              <a:t>Muhammed</a:t>
            </a:r>
            <a:r>
              <a:rPr lang="en-GB" sz="2000" dirty="0">
                <a:latin typeface="Ink Free" panose="03080402000500000000" pitchFamily="66" charset="0"/>
              </a:rPr>
              <a:t> lived.”</a:t>
            </a:r>
          </a:p>
          <a:p>
            <a:pPr algn="ctr"/>
            <a:r>
              <a:rPr lang="en-GB" sz="2000" dirty="0">
                <a:latin typeface="Ink Free" panose="03080402000500000000" pitchFamily="66" charset="0"/>
              </a:rPr>
              <a:t>They did that and then left quickly and continued the journey to </a:t>
            </a:r>
            <a:r>
              <a:rPr lang="en-GB" sz="2000" dirty="0" err="1">
                <a:latin typeface="Ink Free" panose="03080402000500000000" pitchFamily="66" charset="0"/>
              </a:rPr>
              <a:t>Jiddah</a:t>
            </a:r>
            <a:r>
              <a:rPr lang="en-GB" sz="2000" dirty="0">
                <a:latin typeface="Ink Free" panose="03080402000500000000" pitchFamily="66" charset="0"/>
              </a:rPr>
              <a:t>. The Captain promised to try to bring Haji </a:t>
            </a:r>
            <a:r>
              <a:rPr lang="en-GB" sz="2000" dirty="0" err="1">
                <a:latin typeface="Ink Free" panose="03080402000500000000" pitchFamily="66" charset="0"/>
              </a:rPr>
              <a:t>Juma</a:t>
            </a:r>
            <a:r>
              <a:rPr lang="fr-FR" sz="2000" dirty="0">
                <a:latin typeface="Ink Free" panose="03080402000500000000" pitchFamily="66" charset="0"/>
              </a:rPr>
              <a:t>’</a:t>
            </a:r>
            <a:r>
              <a:rPr lang="en-GB" sz="2000" dirty="0">
                <a:latin typeface="Ink Free" panose="03080402000500000000" pitchFamily="66" charset="0"/>
              </a:rPr>
              <a:t>s two sons to </a:t>
            </a:r>
            <a:r>
              <a:rPr lang="en-GB" sz="2000" dirty="0" err="1">
                <a:latin typeface="Ink Free" panose="03080402000500000000" pitchFamily="66" charset="0"/>
              </a:rPr>
              <a:t>Jiddah</a:t>
            </a:r>
            <a:r>
              <a:rPr lang="en-GB" sz="2000" dirty="0">
                <a:latin typeface="Ink Free" panose="03080402000500000000" pitchFamily="66" charset="0"/>
              </a:rPr>
              <a:t> by the first day of </a:t>
            </a:r>
            <a:r>
              <a:rPr lang="en-GB" sz="2000" dirty="0" err="1">
                <a:latin typeface="Ink Free" panose="03080402000500000000" pitchFamily="66" charset="0"/>
              </a:rPr>
              <a:t>Dul</a:t>
            </a:r>
            <a:r>
              <a:rPr lang="en-GB" sz="2000" dirty="0">
                <a:latin typeface="Ink Free" panose="03080402000500000000" pitchFamily="66" charset="0"/>
              </a:rPr>
              <a:t> </a:t>
            </a:r>
            <a:r>
              <a:rPr lang="en-GB" sz="2000" dirty="0" err="1">
                <a:latin typeface="Ink Free" panose="03080402000500000000" pitchFamily="66" charset="0"/>
              </a:rPr>
              <a:t>Hijja</a:t>
            </a:r>
            <a:r>
              <a:rPr lang="en-GB" sz="2000" dirty="0">
                <a:latin typeface="Ink Free" panose="03080402000500000000" pitchFamily="66" charset="0"/>
              </a:rPr>
              <a:t>. The last few days of the sea-journey were very hard. There was very little water to drink. </a:t>
            </a:r>
            <a:r>
              <a:rPr lang="en-GB" sz="2000" dirty="0" err="1">
                <a:latin typeface="Ink Free" panose="03080402000500000000" pitchFamily="66" charset="0"/>
              </a:rPr>
              <a:t>Abdelhaqq</a:t>
            </a:r>
            <a:r>
              <a:rPr lang="fr-FR" sz="2000" dirty="0">
                <a:latin typeface="Ink Free" panose="03080402000500000000" pitchFamily="66" charset="0"/>
              </a:rPr>
              <a:t>’</a:t>
            </a:r>
            <a:r>
              <a:rPr lang="en-GB" sz="2000" dirty="0">
                <a:latin typeface="Ink Free" panose="03080402000500000000" pitchFamily="66" charset="0"/>
              </a:rPr>
              <a:t>s mouth was as dry as chalk. His tongue was stuck to his teeth.</a:t>
            </a:r>
          </a:p>
          <a:p>
            <a:pPr algn="ctr"/>
            <a:r>
              <a:rPr lang="en-GB" sz="2000" dirty="0">
                <a:latin typeface="Ink Free" panose="03080402000500000000" pitchFamily="66" charset="0"/>
              </a:rPr>
              <a:t>Just when he thought that he would die without water, the ship sailed slowly into the port of </a:t>
            </a:r>
            <a:r>
              <a:rPr lang="en-GB" sz="2000" dirty="0" err="1">
                <a:latin typeface="Ink Free" panose="03080402000500000000" pitchFamily="66" charset="0"/>
              </a:rPr>
              <a:t>Jiddah</a:t>
            </a:r>
            <a:r>
              <a:rPr lang="en-GB" sz="2000" dirty="0">
                <a:latin typeface="Ink Free" panose="03080402000500000000" pitchFamily="66" charset="0"/>
              </a:rPr>
              <a:t>. The sailors got fresh water there, and they were all able to drink freely at last.</a:t>
            </a:r>
          </a:p>
          <a:p>
            <a:pPr algn="ctr"/>
            <a:r>
              <a:rPr lang="en-GB" sz="2000" dirty="0">
                <a:latin typeface="Ink Free" panose="03080402000500000000" pitchFamily="66" charset="0"/>
              </a:rPr>
              <a:t>By this time, </a:t>
            </a:r>
            <a:r>
              <a:rPr lang="en-GB" sz="2000" dirty="0" err="1">
                <a:latin typeface="Ink Free" panose="03080402000500000000" pitchFamily="66" charset="0"/>
              </a:rPr>
              <a:t>Abdelhaqq</a:t>
            </a:r>
            <a:r>
              <a:rPr lang="en-GB" sz="2000" dirty="0">
                <a:latin typeface="Ink Free" panose="03080402000500000000" pitchFamily="66" charset="0"/>
              </a:rPr>
              <a:t> had become friends with Hajji </a:t>
            </a:r>
            <a:r>
              <a:rPr lang="en-GB" sz="2000" dirty="0" err="1">
                <a:latin typeface="Ink Free" panose="03080402000500000000" pitchFamily="66" charset="0"/>
              </a:rPr>
              <a:t>Juma</a:t>
            </a:r>
            <a:r>
              <a:rPr lang="fr-FR" sz="2000" dirty="0">
                <a:latin typeface="Ink Free" panose="03080402000500000000" pitchFamily="66" charset="0"/>
              </a:rPr>
              <a:t>’</a:t>
            </a:r>
            <a:r>
              <a:rPr lang="en-GB" sz="2000" dirty="0">
                <a:latin typeface="Ink Free" panose="03080402000500000000" pitchFamily="66" charset="0"/>
              </a:rPr>
              <a:t>s two sons. </a:t>
            </a:r>
            <a:r>
              <a:rPr lang="en-GB" sz="2000" dirty="0" err="1">
                <a:latin typeface="Ink Free" panose="03080402000500000000" pitchFamily="66" charset="0"/>
              </a:rPr>
              <a:t>Abood</a:t>
            </a:r>
            <a:r>
              <a:rPr lang="en-GB" sz="2000" dirty="0">
                <a:latin typeface="Ink Free" panose="03080402000500000000" pitchFamily="66" charset="0"/>
              </a:rPr>
              <a:t> and Othman. </a:t>
            </a:r>
          </a:p>
          <a:p>
            <a:pPr algn="ctr"/>
            <a:r>
              <a:rPr lang="en-GB" sz="2000" dirty="0">
                <a:latin typeface="Ink Free" panose="03080402000500000000" pitchFamily="66" charset="0"/>
              </a:rPr>
              <a:t>He told them about his search for the most valuable thing in the world.</a:t>
            </a:r>
          </a:p>
        </p:txBody>
      </p:sp>
    </p:spTree>
    <p:extLst>
      <p:ext uri="{BB962C8B-B14F-4D97-AF65-F5344CB8AC3E}">
        <p14:creationId xmlns:p14="http://schemas.microsoft.com/office/powerpoint/2010/main" val="241391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28789" y="244699"/>
            <a:ext cx="5782614" cy="6247864"/>
          </a:xfrm>
          <a:prstGeom prst="rect">
            <a:avLst/>
          </a:prstGeom>
          <a:noFill/>
        </p:spPr>
        <p:txBody>
          <a:bodyPr wrap="square" rtlCol="0">
            <a:spAutoFit/>
          </a:bodyPr>
          <a:lstStyle/>
          <a:p>
            <a:pPr algn="ctr"/>
            <a:r>
              <a:rPr lang="en-GB" sz="2000" dirty="0">
                <a:latin typeface="Ink Free" panose="03080402000500000000" pitchFamily="66" charset="0"/>
              </a:rPr>
              <a:t>They listened, and then </a:t>
            </a:r>
            <a:r>
              <a:rPr lang="en-GB" sz="2000" dirty="0" err="1">
                <a:latin typeface="Ink Free" panose="03080402000500000000" pitchFamily="66" charset="0"/>
              </a:rPr>
              <a:t>Abood</a:t>
            </a:r>
            <a:r>
              <a:rPr lang="en-GB" sz="2000" dirty="0">
                <a:latin typeface="Ink Free" panose="03080402000500000000" pitchFamily="66" charset="0"/>
              </a:rPr>
              <a:t> said, “ </a:t>
            </a:r>
            <a:r>
              <a:rPr lang="en-GB" sz="2000" dirty="0" err="1">
                <a:latin typeface="Ink Free" panose="03080402000500000000" pitchFamily="66" charset="0"/>
              </a:rPr>
              <a:t>Abdelhaqq</a:t>
            </a:r>
            <a:r>
              <a:rPr lang="en-GB" sz="2000" dirty="0">
                <a:latin typeface="Ink Free" panose="03080402000500000000" pitchFamily="66" charset="0"/>
              </a:rPr>
              <a:t>, you are our good friend. You helped our father. </a:t>
            </a:r>
          </a:p>
          <a:p>
            <a:pPr algn="ctr"/>
            <a:r>
              <a:rPr lang="en-GB" sz="2000" dirty="0">
                <a:latin typeface="Ink Free" panose="03080402000500000000" pitchFamily="66" charset="0"/>
              </a:rPr>
              <a:t>Let us help you. Come with us to Mecca. We, too, are searching for something, and we hope that </a:t>
            </a:r>
          </a:p>
          <a:p>
            <a:pPr algn="ctr"/>
            <a:r>
              <a:rPr lang="en-GB" sz="2000" dirty="0">
                <a:latin typeface="Ink Free" panose="03080402000500000000" pitchFamily="66" charset="0"/>
              </a:rPr>
              <a:t>we shall find it in Mecca. Let us make the Haj together. What do you say? Will you join us? Take our father</a:t>
            </a:r>
            <a:r>
              <a:rPr lang="fr-FR" sz="2000" dirty="0">
                <a:latin typeface="Ink Free" panose="03080402000500000000" pitchFamily="66" charset="0"/>
              </a:rPr>
              <a:t>’</a:t>
            </a:r>
            <a:r>
              <a:rPr lang="en-GB" sz="2000" dirty="0">
                <a:latin typeface="Ink Free" panose="03080402000500000000" pitchFamily="66" charset="0"/>
              </a:rPr>
              <a:t>s place and come with us.”</a:t>
            </a:r>
          </a:p>
          <a:p>
            <a:pPr algn="ctr"/>
            <a:r>
              <a:rPr lang="en-GB" sz="2000" dirty="0" err="1">
                <a:latin typeface="Ink Free" panose="03080402000500000000" pitchFamily="66" charset="0"/>
              </a:rPr>
              <a:t>Abdelhaqq</a:t>
            </a:r>
            <a:r>
              <a:rPr lang="en-GB" sz="2000" dirty="0">
                <a:latin typeface="Ink Free" panose="03080402000500000000" pitchFamily="66" charset="0"/>
              </a:rPr>
              <a:t> thought about this idea, and decided</a:t>
            </a:r>
          </a:p>
          <a:p>
            <a:pPr algn="ctr"/>
            <a:r>
              <a:rPr lang="en-GB" sz="2000" dirty="0">
                <a:latin typeface="Ink Free" panose="03080402000500000000" pitchFamily="66" charset="0"/>
              </a:rPr>
              <a:t> to go with them on pilgrimage. They thanked the Captain of the ship for everything he had done to help them. They gave him some money. Then the three of them left the ship and went into </a:t>
            </a:r>
            <a:r>
              <a:rPr lang="en-GB" sz="2000" dirty="0" err="1">
                <a:latin typeface="Ink Free" panose="03080402000500000000" pitchFamily="66" charset="0"/>
              </a:rPr>
              <a:t>Jiddah</a:t>
            </a:r>
            <a:r>
              <a:rPr lang="en-GB" sz="2000" dirty="0">
                <a:latin typeface="Ink Free" panose="03080402000500000000" pitchFamily="66" charset="0"/>
              </a:rPr>
              <a:t>.</a:t>
            </a:r>
          </a:p>
          <a:p>
            <a:pPr algn="ctr"/>
            <a:endParaRPr lang="en-GB" sz="2000" dirty="0">
              <a:latin typeface="Ink Free" panose="03080402000500000000" pitchFamily="66" charset="0"/>
            </a:endParaRPr>
          </a:p>
          <a:p>
            <a:pPr algn="ctr"/>
            <a:r>
              <a:rPr lang="en-GB" sz="2000" dirty="0">
                <a:latin typeface="Ink Free" panose="03080402000500000000" pitchFamily="66" charset="0"/>
              </a:rPr>
              <a:t>What things they saw in </a:t>
            </a:r>
            <a:r>
              <a:rPr lang="en-GB" sz="2000" dirty="0" err="1">
                <a:latin typeface="Ink Free" panose="03080402000500000000" pitchFamily="66" charset="0"/>
              </a:rPr>
              <a:t>Jiddah</a:t>
            </a:r>
            <a:r>
              <a:rPr lang="en-GB" sz="2000" dirty="0">
                <a:latin typeface="Ink Free" panose="03080402000500000000" pitchFamily="66" charset="0"/>
              </a:rPr>
              <a:t> ! Pilgrims had </a:t>
            </a:r>
          </a:p>
          <a:p>
            <a:pPr algn="ctr"/>
            <a:r>
              <a:rPr lang="en-GB" sz="2000" dirty="0">
                <a:latin typeface="Ink Free" panose="03080402000500000000" pitchFamily="66" charset="0"/>
              </a:rPr>
              <a:t>come from Morocco, </a:t>
            </a:r>
            <a:r>
              <a:rPr lang="en-GB" sz="2000" dirty="0" err="1">
                <a:latin typeface="Ink Free" panose="03080402000500000000" pitchFamily="66" charset="0"/>
              </a:rPr>
              <a:t>Lybia</a:t>
            </a:r>
            <a:r>
              <a:rPr lang="en-GB" sz="2000" dirty="0">
                <a:latin typeface="Ink Free" panose="03080402000500000000" pitchFamily="66" charset="0"/>
              </a:rPr>
              <a:t>, Egypt, Turkey, Syria, India, Persia, Malaya, East Africa, Sudan, West Africa, and even Russia ! The Syrians had arrived with fifteen thousand camels !</a:t>
            </a:r>
          </a:p>
          <a:p>
            <a:pPr algn="ctr"/>
            <a:r>
              <a:rPr lang="en-GB" sz="2000" dirty="0">
                <a:latin typeface="Ink Free" panose="03080402000500000000" pitchFamily="66" charset="0"/>
              </a:rPr>
              <a:t>I tell you, there was great work for </a:t>
            </a:r>
          </a:p>
          <a:p>
            <a:pPr algn="ctr"/>
            <a:r>
              <a:rPr lang="en-GB" sz="2000" dirty="0">
                <a:latin typeface="Ink Free" panose="03080402000500000000" pitchFamily="66" charset="0"/>
              </a:rPr>
              <a:t>the </a:t>
            </a:r>
            <a:r>
              <a:rPr lang="en-GB" sz="2000" dirty="0" err="1">
                <a:latin typeface="Ink Free" panose="03080402000500000000" pitchFamily="66" charset="0"/>
              </a:rPr>
              <a:t>Beduin</a:t>
            </a:r>
            <a:r>
              <a:rPr lang="en-GB" sz="2000" dirty="0">
                <a:latin typeface="Ink Free" panose="03080402000500000000" pitchFamily="66" charset="0"/>
              </a:rPr>
              <a:t> in those days.</a:t>
            </a:r>
          </a:p>
        </p:txBody>
      </p:sp>
      <p:sp>
        <p:nvSpPr>
          <p:cNvPr id="8" name="ZoneTexte 7"/>
          <p:cNvSpPr txBox="1"/>
          <p:nvPr/>
        </p:nvSpPr>
        <p:spPr>
          <a:xfrm>
            <a:off x="6297769" y="244699"/>
            <a:ext cx="5705341" cy="1631216"/>
          </a:xfrm>
          <a:prstGeom prst="rect">
            <a:avLst/>
          </a:prstGeom>
          <a:noFill/>
        </p:spPr>
        <p:txBody>
          <a:bodyPr wrap="square" rtlCol="0">
            <a:spAutoFit/>
          </a:bodyPr>
          <a:lstStyle/>
          <a:p>
            <a:pPr algn="ctr"/>
            <a:r>
              <a:rPr lang="en-GB" sz="2000" dirty="0">
                <a:latin typeface="Ink Free" panose="03080402000500000000" pitchFamily="66" charset="0"/>
              </a:rPr>
              <a:t>Many pilgrims had brought things to sell. </a:t>
            </a:r>
          </a:p>
          <a:p>
            <a:pPr algn="ctr"/>
            <a:r>
              <a:rPr lang="en-GB" sz="2000" dirty="0">
                <a:latin typeface="Ink Free" panose="03080402000500000000" pitchFamily="66" charset="0"/>
              </a:rPr>
              <a:t>There were shoes and carpets from Turkey, shawls from Persia, cotton and silk from India, cloves from Zanzibar and Malaya, silver </a:t>
            </a:r>
          </a:p>
          <a:p>
            <a:pPr algn="ctr"/>
            <a:r>
              <a:rPr lang="en-GB" sz="2000" dirty="0">
                <a:latin typeface="Ink Free" panose="03080402000500000000" pitchFamily="66" charset="0"/>
              </a:rPr>
              <a:t>from Syria, and food from Egypt.</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32138" t="7057" r="22023" b="16688"/>
          <a:stretch/>
        </p:blipFill>
        <p:spPr>
          <a:xfrm>
            <a:off x="6441599" y="2120613"/>
            <a:ext cx="5383369" cy="4371949"/>
          </a:xfrm>
          <a:prstGeom prst="rect">
            <a:avLst/>
          </a:prstGeom>
        </p:spPr>
      </p:pic>
    </p:spTree>
    <p:extLst>
      <p:ext uri="{BB962C8B-B14F-4D97-AF65-F5344CB8AC3E}">
        <p14:creationId xmlns:p14="http://schemas.microsoft.com/office/powerpoint/2010/main" val="73353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0234" y="549767"/>
            <a:ext cx="5628067" cy="5632311"/>
          </a:xfrm>
          <a:prstGeom prst="rect">
            <a:avLst/>
          </a:prstGeom>
          <a:noFill/>
        </p:spPr>
        <p:txBody>
          <a:bodyPr wrap="square" rtlCol="0">
            <a:spAutoFit/>
          </a:bodyPr>
          <a:lstStyle/>
          <a:p>
            <a:pPr algn="ctr"/>
            <a:r>
              <a:rPr lang="en-GB" sz="2000" dirty="0" err="1">
                <a:latin typeface="Ink Free" panose="03080402000500000000" pitchFamily="66" charset="0"/>
              </a:rPr>
              <a:t>Abdelhaqq</a:t>
            </a:r>
            <a:r>
              <a:rPr lang="en-GB" sz="2000" dirty="0">
                <a:latin typeface="Ink Free" panose="03080402000500000000" pitchFamily="66" charset="0"/>
              </a:rPr>
              <a:t> and his friends </a:t>
            </a:r>
            <a:r>
              <a:rPr lang="en-GB" sz="2000" dirty="0" err="1">
                <a:latin typeface="Ink Free" panose="03080402000500000000" pitchFamily="66" charset="0"/>
              </a:rPr>
              <a:t>hadn</a:t>
            </a:r>
            <a:r>
              <a:rPr lang="fr-FR" sz="2000" dirty="0">
                <a:latin typeface="Ink Free" panose="03080402000500000000" pitchFamily="66" charset="0"/>
              </a:rPr>
              <a:t>’</a:t>
            </a:r>
            <a:r>
              <a:rPr lang="en-GB" sz="2000" dirty="0">
                <a:latin typeface="Ink Free" panose="03080402000500000000" pitchFamily="66" charset="0"/>
              </a:rPr>
              <a:t>t got much money, but they bought a very nice “ Ihram” for </a:t>
            </a:r>
            <a:r>
              <a:rPr lang="en-GB" sz="2000" dirty="0" err="1">
                <a:latin typeface="Ink Free" panose="03080402000500000000" pitchFamily="66" charset="0"/>
              </a:rPr>
              <a:t>Abdelhaqq</a:t>
            </a:r>
            <a:r>
              <a:rPr lang="en-GB" sz="2000" dirty="0">
                <a:latin typeface="Ink Free" panose="03080402000500000000" pitchFamily="66" charset="0"/>
              </a:rPr>
              <a:t>, and quite cheaply too. Then all three had to work to get some more money. </a:t>
            </a:r>
          </a:p>
          <a:p>
            <a:pPr algn="ctr"/>
            <a:r>
              <a:rPr lang="en-GB" sz="2000" dirty="0" err="1">
                <a:latin typeface="Ink Free" panose="03080402000500000000" pitchFamily="66" charset="0"/>
              </a:rPr>
              <a:t>Abood</a:t>
            </a:r>
            <a:r>
              <a:rPr lang="en-GB" sz="2000" dirty="0">
                <a:latin typeface="Ink Free" panose="03080402000500000000" pitchFamily="66" charset="0"/>
              </a:rPr>
              <a:t> and Othman were very good workers, </a:t>
            </a:r>
          </a:p>
          <a:p>
            <a:pPr algn="ctr"/>
            <a:r>
              <a:rPr lang="en-GB" sz="2000" dirty="0">
                <a:latin typeface="Ink Free" panose="03080402000500000000" pitchFamily="66" charset="0"/>
              </a:rPr>
              <a:t>and very clever at making things. </a:t>
            </a:r>
            <a:r>
              <a:rPr lang="en-GB" sz="2000" dirty="0" err="1">
                <a:latin typeface="Ink Free" panose="03080402000500000000" pitchFamily="66" charset="0"/>
              </a:rPr>
              <a:t>Abdelhaqq</a:t>
            </a:r>
            <a:r>
              <a:rPr lang="en-GB" sz="2000" dirty="0">
                <a:latin typeface="Ink Free" panose="03080402000500000000" pitchFamily="66" charset="0"/>
              </a:rPr>
              <a:t> helped them, and after a few days they had enough money to go to a guide and join his group</a:t>
            </a:r>
          </a:p>
          <a:p>
            <a:pPr algn="ctr"/>
            <a:r>
              <a:rPr lang="en-GB" sz="2000" dirty="0">
                <a:latin typeface="Ink Free" panose="03080402000500000000" pitchFamily="66" charset="0"/>
              </a:rPr>
              <a:t> of pilgrims who were ready to go to Mecca.</a:t>
            </a:r>
          </a:p>
          <a:p>
            <a:pPr algn="ctr"/>
            <a:endParaRPr lang="en-GB" sz="2000" dirty="0">
              <a:latin typeface="Ink Free" panose="03080402000500000000" pitchFamily="66" charset="0"/>
            </a:endParaRPr>
          </a:p>
          <a:p>
            <a:pPr algn="ctr"/>
            <a:r>
              <a:rPr lang="en-GB" sz="2000" dirty="0">
                <a:latin typeface="Ink Free" panose="03080402000500000000" pitchFamily="66" charset="0"/>
              </a:rPr>
              <a:t>They left </a:t>
            </a:r>
            <a:r>
              <a:rPr lang="en-GB" sz="2000" dirty="0" err="1">
                <a:latin typeface="Ink Free" panose="03080402000500000000" pitchFamily="66" charset="0"/>
              </a:rPr>
              <a:t>Jiddah</a:t>
            </a:r>
            <a:r>
              <a:rPr lang="en-GB" sz="2000" dirty="0">
                <a:latin typeface="Ink Free" panose="03080402000500000000" pitchFamily="66" charset="0"/>
              </a:rPr>
              <a:t> the next evening. They travelled at night and followed the </a:t>
            </a:r>
            <a:r>
              <a:rPr lang="en-GB" sz="2000" dirty="0" err="1">
                <a:latin typeface="Ink Free" panose="03080402000500000000" pitchFamily="66" charset="0"/>
              </a:rPr>
              <a:t>Wadi</a:t>
            </a:r>
            <a:r>
              <a:rPr lang="en-GB" sz="2000" dirty="0">
                <a:latin typeface="Ink Free" panose="03080402000500000000" pitchFamily="66" charset="0"/>
              </a:rPr>
              <a:t> Fatima for </a:t>
            </a:r>
          </a:p>
          <a:p>
            <a:pPr algn="ctr"/>
            <a:r>
              <a:rPr lang="en-GB" sz="2000" dirty="0">
                <a:latin typeface="Ink Free" panose="03080402000500000000" pitchFamily="66" charset="0"/>
              </a:rPr>
              <a:t>part of the way.</a:t>
            </a:r>
          </a:p>
          <a:p>
            <a:pPr algn="ctr"/>
            <a:r>
              <a:rPr lang="en-GB" sz="2000" dirty="0">
                <a:latin typeface="Ink Free" panose="03080402000500000000" pitchFamily="66" charset="0"/>
              </a:rPr>
              <a:t>They arrived in Mecca on the sixth day of </a:t>
            </a:r>
          </a:p>
          <a:p>
            <a:pPr algn="ctr"/>
            <a:r>
              <a:rPr lang="en-GB" sz="2000" dirty="0" err="1">
                <a:latin typeface="Ink Free" panose="03080402000500000000" pitchFamily="66" charset="0"/>
              </a:rPr>
              <a:t>Dul</a:t>
            </a:r>
            <a:r>
              <a:rPr lang="en-GB" sz="2000" dirty="0">
                <a:latin typeface="Ink Free" panose="03080402000500000000" pitchFamily="66" charset="0"/>
              </a:rPr>
              <a:t> </a:t>
            </a:r>
            <a:r>
              <a:rPr lang="en-GB" sz="2000" dirty="0" err="1">
                <a:latin typeface="Ink Free" panose="03080402000500000000" pitchFamily="66" charset="0"/>
              </a:rPr>
              <a:t>Hijja</a:t>
            </a:r>
            <a:r>
              <a:rPr lang="en-GB" sz="2000" dirty="0">
                <a:latin typeface="Ink Free" panose="03080402000500000000" pitchFamily="66" charset="0"/>
              </a:rPr>
              <a:t>. There, they joined the hundreds</a:t>
            </a:r>
          </a:p>
          <a:p>
            <a:pPr algn="ctr"/>
            <a:r>
              <a:rPr lang="en-GB" sz="2000" dirty="0">
                <a:latin typeface="Ink Free" panose="03080402000500000000" pitchFamily="66" charset="0"/>
              </a:rPr>
              <a:t> of thousands of pilgrims. </a:t>
            </a:r>
          </a:p>
          <a:p>
            <a:pPr algn="ctr"/>
            <a:r>
              <a:rPr lang="en-GB" sz="2000" dirty="0">
                <a:latin typeface="Ink Free" panose="03080402000500000000" pitchFamily="66" charset="0"/>
              </a:rPr>
              <a:t>In this way, they found the greatest </a:t>
            </a:r>
          </a:p>
          <a:p>
            <a:pPr algn="ctr"/>
            <a:r>
              <a:rPr lang="en-GB" sz="2000" dirty="0">
                <a:latin typeface="Ink Free" panose="03080402000500000000" pitchFamily="66" charset="0"/>
              </a:rPr>
              <a:t>Happiness in their lives.</a:t>
            </a:r>
          </a:p>
        </p:txBody>
      </p:sp>
      <p:pic>
        <p:nvPicPr>
          <p:cNvPr id="10" name="Image 5">
            <a:extLst>
              <a:ext uri="{FF2B5EF4-FFF2-40B4-BE49-F238E27FC236}">
                <a16:creationId xmlns:a16="http://schemas.microsoft.com/office/drawing/2014/main" id="{AEA85C13-AFB2-49E9-9973-D02E553866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590" t="6272" r="25645" b="15525"/>
          <a:stretch/>
        </p:blipFill>
        <p:spPr>
          <a:xfrm>
            <a:off x="6126766" y="2010520"/>
            <a:ext cx="6034467" cy="3231654"/>
          </a:xfrm>
          <a:prstGeom prst="rect">
            <a:avLst/>
          </a:prstGeom>
        </p:spPr>
      </p:pic>
      <p:sp>
        <p:nvSpPr>
          <p:cNvPr id="8" name="ZoneTexte 7"/>
          <p:cNvSpPr txBox="1"/>
          <p:nvPr/>
        </p:nvSpPr>
        <p:spPr>
          <a:xfrm>
            <a:off x="6188422" y="0"/>
            <a:ext cx="5818945" cy="3231654"/>
          </a:xfrm>
          <a:prstGeom prst="rect">
            <a:avLst/>
          </a:prstGeom>
          <a:noFill/>
        </p:spPr>
        <p:txBody>
          <a:bodyPr wrap="square" rtlCol="0">
            <a:spAutoFit/>
          </a:bodyPr>
          <a:lstStyle/>
          <a:p>
            <a:pPr algn="ctr"/>
            <a:r>
              <a:rPr lang="fr-FR" sz="7200" b="1" dirty="0">
                <a:effectLst>
                  <a:outerShdw blurRad="38100" dist="38100" dir="2700000" algn="tl">
                    <a:srgbClr val="000000">
                      <a:alpha val="43137"/>
                    </a:srgbClr>
                  </a:outerShdw>
                </a:effectLst>
                <a:latin typeface="Algerian" panose="04020705040A02060702" pitchFamily="82" charset="0"/>
              </a:rPr>
              <a:t>CHAPTER SIXTEEN</a:t>
            </a:r>
          </a:p>
          <a:p>
            <a:endParaRPr lang="fr-FR" sz="6000" dirty="0">
              <a:solidFill>
                <a:schemeClr val="bg1"/>
              </a:solidFill>
              <a:latin typeface="Algerian" panose="04020705040A02060702" pitchFamily="82" charset="0"/>
            </a:endParaRPr>
          </a:p>
        </p:txBody>
      </p:sp>
      <p:sp>
        <p:nvSpPr>
          <p:cNvPr id="9" name="ZoneTexte 8"/>
          <p:cNvSpPr txBox="1"/>
          <p:nvPr/>
        </p:nvSpPr>
        <p:spPr>
          <a:xfrm>
            <a:off x="6096000" y="5089079"/>
            <a:ext cx="6096000" cy="1107996"/>
          </a:xfrm>
          <a:prstGeom prst="rect">
            <a:avLst/>
          </a:prstGeom>
          <a:noFill/>
        </p:spPr>
        <p:txBody>
          <a:bodyPr wrap="square" rtlCol="0">
            <a:spAutoFit/>
          </a:bodyPr>
          <a:lstStyle/>
          <a:p>
            <a:pPr algn="ctr"/>
            <a:r>
              <a:rPr lang="en-GB" sz="6600" b="1" i="1" dirty="0" err="1">
                <a:solidFill>
                  <a:srgbClr val="00B050"/>
                </a:solidFill>
                <a:latin typeface="Dancing Script" pitchFamily="2" charset="0"/>
              </a:rPr>
              <a:t>Abdelhaqq</a:t>
            </a:r>
            <a:r>
              <a:rPr lang="en-GB" sz="6600" b="1" i="1" dirty="0">
                <a:solidFill>
                  <a:srgbClr val="00B050"/>
                </a:solidFill>
                <a:latin typeface="Dancing Script" pitchFamily="2" charset="0"/>
              </a:rPr>
              <a:t> Returns</a:t>
            </a:r>
          </a:p>
        </p:txBody>
      </p:sp>
    </p:spTree>
    <p:extLst>
      <p:ext uri="{BB962C8B-B14F-4D97-AF65-F5344CB8AC3E}">
        <p14:creationId xmlns:p14="http://schemas.microsoft.com/office/powerpoint/2010/main" val="3519853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96886" y="197346"/>
            <a:ext cx="5776049" cy="6463308"/>
          </a:xfrm>
          <a:prstGeom prst="rect">
            <a:avLst/>
          </a:prstGeom>
          <a:noFill/>
        </p:spPr>
        <p:txBody>
          <a:bodyPr wrap="square" rtlCol="0">
            <a:spAutoFit/>
          </a:bodyPr>
          <a:lstStyle/>
          <a:p>
            <a:pPr algn="ctr"/>
            <a:r>
              <a:rPr lang="en-GB" dirty="0">
                <a:latin typeface="Segoe Print" panose="02000600000000000000" pitchFamily="2" charset="0"/>
              </a:rPr>
              <a:t>Five days later, </a:t>
            </a:r>
            <a:r>
              <a:rPr lang="en-GB" dirty="0" err="1">
                <a:latin typeface="Segoe Print" panose="02000600000000000000" pitchFamily="2" charset="0"/>
              </a:rPr>
              <a:t>Abdelhaqq</a:t>
            </a:r>
            <a:r>
              <a:rPr lang="en-GB" dirty="0">
                <a:latin typeface="Segoe Print" panose="02000600000000000000" pitchFamily="2" charset="0"/>
              </a:rPr>
              <a:t>, </a:t>
            </a:r>
            <a:r>
              <a:rPr lang="en-GB" dirty="0" err="1">
                <a:latin typeface="Segoe Print" panose="02000600000000000000" pitchFamily="2" charset="0"/>
              </a:rPr>
              <a:t>Abood</a:t>
            </a:r>
            <a:r>
              <a:rPr lang="en-GB" dirty="0">
                <a:latin typeface="Segoe Print" panose="02000600000000000000" pitchFamily="2" charset="0"/>
              </a:rPr>
              <a:t> and Othman, went together through the streets of Mecca </a:t>
            </a:r>
          </a:p>
          <a:p>
            <a:pPr algn="ctr"/>
            <a:r>
              <a:rPr lang="en-GB" dirty="0">
                <a:latin typeface="Segoe Print" panose="02000600000000000000" pitchFamily="2" charset="0"/>
              </a:rPr>
              <a:t>for the last time. </a:t>
            </a:r>
            <a:r>
              <a:rPr lang="en-GB" dirty="0" err="1">
                <a:latin typeface="Segoe Print" panose="02000600000000000000" pitchFamily="2" charset="0"/>
              </a:rPr>
              <a:t>Abood</a:t>
            </a:r>
            <a:r>
              <a:rPr lang="en-GB" dirty="0">
                <a:latin typeface="Segoe Print" panose="02000600000000000000" pitchFamily="2" charset="0"/>
              </a:rPr>
              <a:t> and Othman had decided to go on and visit the Holy Mosque </a:t>
            </a:r>
          </a:p>
          <a:p>
            <a:pPr algn="ctr"/>
            <a:r>
              <a:rPr lang="en-GB" dirty="0">
                <a:latin typeface="Segoe Print" panose="02000600000000000000" pitchFamily="2" charset="0"/>
              </a:rPr>
              <a:t>in Jerusalem, but </a:t>
            </a:r>
            <a:r>
              <a:rPr lang="en-GB" dirty="0" err="1">
                <a:latin typeface="Segoe Print" panose="02000600000000000000" pitchFamily="2" charset="0"/>
              </a:rPr>
              <a:t>Abdelhaqq</a:t>
            </a:r>
            <a:r>
              <a:rPr lang="en-GB" dirty="0">
                <a:latin typeface="Segoe Print" panose="02000600000000000000" pitchFamily="2" charset="0"/>
              </a:rPr>
              <a:t> was ready to go </a:t>
            </a:r>
          </a:p>
          <a:p>
            <a:pPr algn="ctr"/>
            <a:r>
              <a:rPr lang="en-GB" dirty="0">
                <a:latin typeface="Segoe Print" panose="02000600000000000000" pitchFamily="2" charset="0"/>
              </a:rPr>
              <a:t>to his home in </a:t>
            </a:r>
            <a:r>
              <a:rPr lang="en-GB" dirty="0" err="1">
                <a:latin typeface="Segoe Print" panose="02000600000000000000" pitchFamily="2" charset="0"/>
              </a:rPr>
              <a:t>Haradh</a:t>
            </a:r>
            <a:r>
              <a:rPr lang="en-GB" dirty="0">
                <a:latin typeface="Segoe Print" panose="02000600000000000000" pitchFamily="2" charset="0"/>
              </a:rPr>
              <a:t>. He was going to travel with pilgrims who were returning to Kuwait.</a:t>
            </a:r>
          </a:p>
          <a:p>
            <a:pPr algn="ctr"/>
            <a:r>
              <a:rPr lang="en-GB" dirty="0">
                <a:latin typeface="Segoe Print" panose="02000600000000000000" pitchFamily="2" charset="0"/>
              </a:rPr>
              <a:t>When he said goodbye to </a:t>
            </a:r>
            <a:r>
              <a:rPr lang="en-GB" dirty="0" err="1">
                <a:latin typeface="Segoe Print" panose="02000600000000000000" pitchFamily="2" charset="0"/>
              </a:rPr>
              <a:t>Abood</a:t>
            </a:r>
            <a:r>
              <a:rPr lang="en-GB" dirty="0">
                <a:latin typeface="Segoe Print" panose="02000600000000000000" pitchFamily="2" charset="0"/>
              </a:rPr>
              <a:t> and Othman, it was like saying goodbye to his own father. </a:t>
            </a:r>
          </a:p>
          <a:p>
            <a:pPr algn="ctr"/>
            <a:r>
              <a:rPr lang="en-GB" dirty="0">
                <a:latin typeface="Segoe Print" panose="02000600000000000000" pitchFamily="2" charset="0"/>
              </a:rPr>
              <a:t>He sat with them for a time in Mecca.</a:t>
            </a:r>
          </a:p>
          <a:p>
            <a:pPr algn="ctr"/>
            <a:r>
              <a:rPr lang="en-GB" dirty="0">
                <a:latin typeface="Segoe Print" panose="02000600000000000000" pitchFamily="2" charset="0"/>
              </a:rPr>
              <a:t>“ Did you find the thing that you were searching for?” he asked them.</a:t>
            </a:r>
          </a:p>
          <a:p>
            <a:pPr algn="ctr"/>
            <a:r>
              <a:rPr lang="en-GB" dirty="0">
                <a:latin typeface="Segoe Print" panose="02000600000000000000" pitchFamily="2" charset="0"/>
              </a:rPr>
              <a:t>Othman spoke first. “ Perhaps,” he said, </a:t>
            </a:r>
          </a:p>
          <a:p>
            <a:pPr algn="ctr"/>
            <a:r>
              <a:rPr lang="en-GB" dirty="0">
                <a:latin typeface="Segoe Print" panose="02000600000000000000" pitchFamily="2" charset="0"/>
              </a:rPr>
              <a:t>“ but we think we must go on searching.”</a:t>
            </a:r>
          </a:p>
          <a:p>
            <a:pPr algn="ctr"/>
            <a:r>
              <a:rPr lang="en-GB" dirty="0">
                <a:latin typeface="Segoe Print" panose="02000600000000000000" pitchFamily="2" charset="0"/>
              </a:rPr>
              <a:t>“ </a:t>
            </a:r>
            <a:r>
              <a:rPr lang="en-GB" dirty="0" err="1">
                <a:latin typeface="Segoe Print" panose="02000600000000000000" pitchFamily="2" charset="0"/>
              </a:rPr>
              <a:t>Abood</a:t>
            </a:r>
            <a:r>
              <a:rPr lang="en-GB" dirty="0">
                <a:latin typeface="Segoe Print" panose="02000600000000000000" pitchFamily="2" charset="0"/>
              </a:rPr>
              <a:t> said, “ We shall go to Jerusalem. </a:t>
            </a:r>
          </a:p>
          <a:p>
            <a:pPr algn="ctr"/>
            <a:r>
              <a:rPr lang="en-GB" dirty="0">
                <a:latin typeface="Segoe Print" panose="02000600000000000000" pitchFamily="2" charset="0"/>
              </a:rPr>
              <a:t>It was our father</a:t>
            </a:r>
            <a:r>
              <a:rPr lang="fr-FR" dirty="0">
                <a:latin typeface="Segoe Print" panose="02000600000000000000" pitchFamily="2" charset="0"/>
              </a:rPr>
              <a:t>’</a:t>
            </a:r>
            <a:r>
              <a:rPr lang="en-GB" dirty="0">
                <a:latin typeface="Segoe Print" panose="02000600000000000000" pitchFamily="2" charset="0"/>
              </a:rPr>
              <a:t>s idea and we want to do</a:t>
            </a:r>
          </a:p>
          <a:p>
            <a:pPr algn="ctr"/>
            <a:r>
              <a:rPr lang="en-GB" dirty="0">
                <a:latin typeface="Segoe Print" panose="02000600000000000000" pitchFamily="2" charset="0"/>
              </a:rPr>
              <a:t> the things that he wanted to do. What about you, </a:t>
            </a:r>
            <a:r>
              <a:rPr lang="en-GB" dirty="0" err="1">
                <a:latin typeface="Segoe Print" panose="02000600000000000000" pitchFamily="2" charset="0"/>
              </a:rPr>
              <a:t>Abdelhaqq</a:t>
            </a:r>
            <a:r>
              <a:rPr lang="en-GB" dirty="0">
                <a:latin typeface="Segoe Print" panose="02000600000000000000" pitchFamily="2" charset="0"/>
              </a:rPr>
              <a:t>? Did you find the things </a:t>
            </a:r>
          </a:p>
          <a:p>
            <a:pPr algn="ctr"/>
            <a:r>
              <a:rPr lang="en-GB" dirty="0">
                <a:latin typeface="Segoe Print" panose="02000600000000000000" pitchFamily="2" charset="0"/>
              </a:rPr>
              <a:t>that you were searching for?”</a:t>
            </a:r>
          </a:p>
          <a:p>
            <a:pPr algn="ctr"/>
            <a:r>
              <a:rPr lang="en-GB" dirty="0">
                <a:latin typeface="Segoe Print" panose="02000600000000000000" pitchFamily="2" charset="0"/>
              </a:rPr>
              <a:t>“ I found a piece of it,” said </a:t>
            </a:r>
            <a:r>
              <a:rPr lang="en-GB" dirty="0" err="1">
                <a:latin typeface="Segoe Print" panose="02000600000000000000" pitchFamily="2" charset="0"/>
              </a:rPr>
              <a:t>Abdelhaqq</a:t>
            </a:r>
            <a:r>
              <a:rPr lang="en-GB" dirty="0">
                <a:latin typeface="Segoe Print" panose="02000600000000000000" pitchFamily="2" charset="0"/>
              </a:rPr>
              <a:t>. </a:t>
            </a:r>
          </a:p>
          <a:p>
            <a:pPr algn="ctr"/>
            <a:r>
              <a:rPr lang="en-GB" dirty="0">
                <a:latin typeface="Segoe Print" panose="02000600000000000000" pitchFamily="2" charset="0"/>
              </a:rPr>
              <a:t>“ But it is the most important piece. It is </a:t>
            </a:r>
          </a:p>
          <a:p>
            <a:pPr algn="ctr"/>
            <a:r>
              <a:rPr lang="en-GB" dirty="0">
                <a:latin typeface="Segoe Print" panose="02000600000000000000" pitchFamily="2" charset="0"/>
              </a:rPr>
              <a:t>the piece that completes the answer that</a:t>
            </a:r>
          </a:p>
          <a:p>
            <a:pPr algn="ctr"/>
            <a:r>
              <a:rPr lang="en-GB" dirty="0">
                <a:latin typeface="Segoe Print" panose="02000600000000000000" pitchFamily="2" charset="0"/>
              </a:rPr>
              <a:t> I shall give to our Sheikh in </a:t>
            </a:r>
            <a:r>
              <a:rPr lang="en-GB" dirty="0" err="1">
                <a:latin typeface="Segoe Print" panose="02000600000000000000" pitchFamily="2" charset="0"/>
              </a:rPr>
              <a:t>Haradh</a:t>
            </a:r>
            <a:r>
              <a:rPr lang="en-GB" dirty="0">
                <a:latin typeface="Segoe Print" panose="02000600000000000000" pitchFamily="2" charset="0"/>
              </a:rPr>
              <a:t>.”</a:t>
            </a:r>
          </a:p>
        </p:txBody>
      </p:sp>
      <p:sp>
        <p:nvSpPr>
          <p:cNvPr id="9" name="ZoneTexte 8"/>
          <p:cNvSpPr txBox="1"/>
          <p:nvPr/>
        </p:nvSpPr>
        <p:spPr>
          <a:xfrm>
            <a:off x="6342131" y="188630"/>
            <a:ext cx="5500048" cy="6463308"/>
          </a:xfrm>
          <a:prstGeom prst="rect">
            <a:avLst/>
          </a:prstGeom>
          <a:noFill/>
        </p:spPr>
        <p:txBody>
          <a:bodyPr wrap="square" rtlCol="0">
            <a:spAutoFit/>
          </a:bodyPr>
          <a:lstStyle/>
          <a:p>
            <a:pPr algn="ctr"/>
            <a:r>
              <a:rPr lang="en-GB" dirty="0">
                <a:latin typeface="Segoe Print" panose="02000600000000000000" pitchFamily="2" charset="0"/>
              </a:rPr>
              <a:t>“ Allah bring you safely home,” </a:t>
            </a:r>
          </a:p>
          <a:p>
            <a:pPr algn="ctr"/>
            <a:r>
              <a:rPr lang="en-GB" dirty="0">
                <a:latin typeface="Segoe Print" panose="02000600000000000000" pitchFamily="2" charset="0"/>
              </a:rPr>
              <a:t>said the brothers as they left.</a:t>
            </a:r>
          </a:p>
          <a:p>
            <a:pPr algn="ctr"/>
            <a:r>
              <a:rPr lang="en-GB" dirty="0">
                <a:latin typeface="Segoe Print" panose="02000600000000000000" pitchFamily="2" charset="0"/>
              </a:rPr>
              <a:t>“ Allah guide you,” said </a:t>
            </a:r>
            <a:r>
              <a:rPr lang="en-GB" dirty="0" err="1">
                <a:latin typeface="Segoe Print" panose="02000600000000000000" pitchFamily="2" charset="0"/>
              </a:rPr>
              <a:t>Abdelhaqq</a:t>
            </a:r>
            <a:r>
              <a:rPr lang="en-GB" dirty="0">
                <a:latin typeface="Segoe Print" panose="02000600000000000000" pitchFamily="2" charset="0"/>
              </a:rPr>
              <a:t>. </a:t>
            </a:r>
          </a:p>
          <a:p>
            <a:pPr algn="ctr"/>
            <a:r>
              <a:rPr lang="en-GB" dirty="0">
                <a:latin typeface="Segoe Print" panose="02000600000000000000" pitchFamily="2" charset="0"/>
              </a:rPr>
              <a:t>Then, he began his long journey to </a:t>
            </a:r>
            <a:r>
              <a:rPr lang="en-GB" dirty="0" err="1">
                <a:latin typeface="Segoe Print" panose="02000600000000000000" pitchFamily="2" charset="0"/>
              </a:rPr>
              <a:t>Haradh</a:t>
            </a:r>
            <a:r>
              <a:rPr lang="en-GB" dirty="0">
                <a:latin typeface="Segoe Print" panose="02000600000000000000" pitchFamily="2" charset="0"/>
              </a:rPr>
              <a:t>.</a:t>
            </a:r>
          </a:p>
          <a:p>
            <a:pPr algn="ctr"/>
            <a:r>
              <a:rPr lang="en-GB" dirty="0">
                <a:latin typeface="Segoe Print" panose="02000600000000000000" pitchFamily="2" charset="0"/>
              </a:rPr>
              <a:t>As far as Riyadh, he travelled with the pilgrims who were returning to Kuwait. </a:t>
            </a:r>
          </a:p>
          <a:p>
            <a:pPr algn="ctr"/>
            <a:r>
              <a:rPr lang="en-GB" dirty="0">
                <a:latin typeface="Segoe Print" panose="02000600000000000000" pitchFamily="2" charset="0"/>
              </a:rPr>
              <a:t>At Riyadh, he left them and completed the last seven days of the journey alone. </a:t>
            </a:r>
          </a:p>
          <a:p>
            <a:pPr algn="ctr"/>
            <a:r>
              <a:rPr lang="en-GB" dirty="0">
                <a:latin typeface="Segoe Print" panose="02000600000000000000" pitchFamily="2" charset="0"/>
              </a:rPr>
              <a:t>Can you imagine how he felt when he saw </a:t>
            </a:r>
          </a:p>
          <a:p>
            <a:pPr algn="ctr"/>
            <a:r>
              <a:rPr lang="en-GB" dirty="0">
                <a:latin typeface="Segoe Print" panose="02000600000000000000" pitchFamily="2" charset="0"/>
              </a:rPr>
              <a:t>his home again? Can you imagine how his parents felt when they saw their son again? His mother put her arms round him as if</a:t>
            </a:r>
          </a:p>
          <a:p>
            <a:pPr algn="ctr"/>
            <a:r>
              <a:rPr lang="en-GB" dirty="0">
                <a:latin typeface="Segoe Print" panose="02000600000000000000" pitchFamily="2" charset="0"/>
              </a:rPr>
              <a:t> she would never let him leave her again. There were tears in his father</a:t>
            </a:r>
            <a:r>
              <a:rPr lang="fr-FR" dirty="0">
                <a:latin typeface="Segoe Print" panose="02000600000000000000" pitchFamily="2" charset="0"/>
              </a:rPr>
              <a:t>’</a:t>
            </a:r>
            <a:r>
              <a:rPr lang="en-GB" dirty="0">
                <a:latin typeface="Segoe Print" panose="02000600000000000000" pitchFamily="2" charset="0"/>
              </a:rPr>
              <a:t>s eyes. </a:t>
            </a:r>
            <a:r>
              <a:rPr lang="en-GB" dirty="0" err="1">
                <a:latin typeface="Segoe Print" panose="02000600000000000000" pitchFamily="2" charset="0"/>
              </a:rPr>
              <a:t>Abdelhaqq</a:t>
            </a:r>
            <a:r>
              <a:rPr lang="en-GB" dirty="0">
                <a:latin typeface="Segoe Print" panose="02000600000000000000" pitchFamily="2" charset="0"/>
              </a:rPr>
              <a:t> was laughing and crying </a:t>
            </a:r>
          </a:p>
          <a:p>
            <a:pPr algn="ctr"/>
            <a:r>
              <a:rPr lang="en-GB" dirty="0">
                <a:latin typeface="Segoe Print" panose="02000600000000000000" pitchFamily="2" charset="0"/>
              </a:rPr>
              <a:t>at the same time.</a:t>
            </a:r>
          </a:p>
          <a:p>
            <a:pPr algn="ctr"/>
            <a:endParaRPr lang="en-GB" dirty="0">
              <a:latin typeface="Segoe Print" panose="02000600000000000000" pitchFamily="2" charset="0"/>
            </a:endParaRPr>
          </a:p>
          <a:p>
            <a:pPr algn="ctr"/>
            <a:r>
              <a:rPr lang="en-GB" dirty="0">
                <a:latin typeface="Segoe Print" panose="02000600000000000000" pitchFamily="2" charset="0"/>
              </a:rPr>
              <a:t>That night, the whole family sat down </a:t>
            </a:r>
          </a:p>
          <a:p>
            <a:pPr algn="ctr"/>
            <a:r>
              <a:rPr lang="en-GB" dirty="0">
                <a:latin typeface="Segoe Print" panose="02000600000000000000" pitchFamily="2" charset="0"/>
              </a:rPr>
              <a:t>to eat together and there was happiness </a:t>
            </a:r>
          </a:p>
          <a:p>
            <a:pPr algn="ctr"/>
            <a:r>
              <a:rPr lang="en-GB" dirty="0">
                <a:latin typeface="Segoe Print" panose="02000600000000000000" pitchFamily="2" charset="0"/>
              </a:rPr>
              <a:t>in every heart. But at the end of the meal the mother remembered why her son was sent away from </a:t>
            </a:r>
            <a:r>
              <a:rPr lang="en-GB" dirty="0" err="1">
                <a:latin typeface="Segoe Print" panose="02000600000000000000" pitchFamily="2" charset="0"/>
              </a:rPr>
              <a:t>Haradh</a:t>
            </a:r>
            <a:r>
              <a:rPr lang="en-GB" dirty="0">
                <a:latin typeface="Segoe Print" panose="02000600000000000000" pitchFamily="2" charset="0"/>
              </a:rPr>
              <a:t>. She remembered the question that he must answer or die.</a:t>
            </a:r>
          </a:p>
        </p:txBody>
      </p:sp>
    </p:spTree>
    <p:extLst>
      <p:ext uri="{BB962C8B-B14F-4D97-AF65-F5344CB8AC3E}">
        <p14:creationId xmlns:p14="http://schemas.microsoft.com/office/powerpoint/2010/main" val="1795589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6" name="Image 5"/>
          <p:cNvPicPr>
            <a:picLocks noChangeAspect="1"/>
          </p:cNvPicPr>
          <p:nvPr/>
        </p:nvPicPr>
        <p:blipFill rotWithShape="1">
          <a:blip r:embed="rId3" cstate="print">
            <a:extLst>
              <a:ext uri="{28A0092B-C50C-407E-A947-70E740481C1C}">
                <a14:useLocalDpi xmlns:a14="http://schemas.microsoft.com/office/drawing/2010/main" val="0"/>
              </a:ext>
            </a:extLst>
          </a:blip>
          <a:srcRect l="23473" t="6272" r="25645" b="9302"/>
          <a:stretch/>
        </p:blipFill>
        <p:spPr>
          <a:xfrm>
            <a:off x="550578" y="108413"/>
            <a:ext cx="5117910" cy="3016156"/>
          </a:xfrm>
          <a:prstGeom prst="rect">
            <a:avLst/>
          </a:prstGeom>
        </p:spPr>
      </p:pic>
      <p:sp>
        <p:nvSpPr>
          <p:cNvPr id="8" name="ZoneTexte 7"/>
          <p:cNvSpPr txBox="1"/>
          <p:nvPr/>
        </p:nvSpPr>
        <p:spPr>
          <a:xfrm>
            <a:off x="246132" y="3278127"/>
            <a:ext cx="5527343" cy="3416320"/>
          </a:xfrm>
          <a:prstGeom prst="rect">
            <a:avLst/>
          </a:prstGeom>
          <a:noFill/>
        </p:spPr>
        <p:txBody>
          <a:bodyPr wrap="square" rtlCol="0">
            <a:spAutoFit/>
          </a:bodyPr>
          <a:lstStyle/>
          <a:p>
            <a:pPr algn="ctr"/>
            <a:r>
              <a:rPr lang="en-GB" dirty="0">
                <a:latin typeface="Segoe Print" panose="02000600000000000000" pitchFamily="2" charset="0"/>
              </a:rPr>
              <a:t>She knew that if he left his home in </a:t>
            </a:r>
            <a:r>
              <a:rPr lang="en-GB" dirty="0" err="1">
                <a:latin typeface="Segoe Print" panose="02000600000000000000" pitchFamily="2" charset="0"/>
              </a:rPr>
              <a:t>Haradh</a:t>
            </a:r>
            <a:r>
              <a:rPr lang="en-GB" dirty="0">
                <a:latin typeface="Segoe Print" panose="02000600000000000000" pitchFamily="2" charset="0"/>
              </a:rPr>
              <a:t> again, her heart would break, but she said, </a:t>
            </a:r>
          </a:p>
          <a:p>
            <a:pPr algn="ctr"/>
            <a:r>
              <a:rPr lang="en-GB" dirty="0">
                <a:latin typeface="Segoe Print" panose="02000600000000000000" pitchFamily="2" charset="0"/>
              </a:rPr>
              <a:t>“ My son, before tomorrow you must leave </a:t>
            </a:r>
            <a:r>
              <a:rPr lang="en-GB" dirty="0" err="1">
                <a:latin typeface="Segoe Print" panose="02000600000000000000" pitchFamily="2" charset="0"/>
              </a:rPr>
              <a:t>Haradh</a:t>
            </a:r>
            <a:r>
              <a:rPr lang="en-GB" dirty="0">
                <a:latin typeface="Segoe Print" panose="02000600000000000000" pitchFamily="2" charset="0"/>
              </a:rPr>
              <a:t> and go to a safe place. If you stay here, you will die.. Nobody knows the </a:t>
            </a:r>
          </a:p>
          <a:p>
            <a:pPr algn="ctr"/>
            <a:r>
              <a:rPr lang="en-GB" dirty="0">
                <a:latin typeface="Segoe Print" panose="02000600000000000000" pitchFamily="2" charset="0"/>
              </a:rPr>
              <a:t>right answer to the question that </a:t>
            </a:r>
          </a:p>
          <a:p>
            <a:pPr algn="ctr"/>
            <a:r>
              <a:rPr lang="en-GB" dirty="0">
                <a:latin typeface="Segoe Print" panose="02000600000000000000" pitchFamily="2" charset="0"/>
              </a:rPr>
              <a:t>the Sheikh gave you.”</a:t>
            </a:r>
          </a:p>
          <a:p>
            <a:pPr algn="ctr"/>
            <a:r>
              <a:rPr lang="en-GB" dirty="0">
                <a:latin typeface="Segoe Print" panose="02000600000000000000" pitchFamily="2" charset="0"/>
              </a:rPr>
              <a:t>“ Mother, “ said </a:t>
            </a:r>
            <a:r>
              <a:rPr lang="en-GB" dirty="0" err="1">
                <a:latin typeface="Segoe Print" panose="02000600000000000000" pitchFamily="2" charset="0"/>
              </a:rPr>
              <a:t>Abdelhaqq</a:t>
            </a:r>
            <a:r>
              <a:rPr lang="en-GB" dirty="0">
                <a:latin typeface="Segoe Print" panose="02000600000000000000" pitchFamily="2" charset="0"/>
              </a:rPr>
              <a:t>, “ tomorrow, </a:t>
            </a:r>
          </a:p>
          <a:p>
            <a:pPr algn="ctr"/>
            <a:r>
              <a:rPr lang="en-GB" dirty="0">
                <a:latin typeface="Segoe Print" panose="02000600000000000000" pitchFamily="2" charset="0"/>
              </a:rPr>
              <a:t>I shall stand before the Sheikh and tell him what I have discovered during my journeys.. And then, if I die, I die, but I shall not </a:t>
            </a:r>
          </a:p>
          <a:p>
            <a:pPr algn="ctr"/>
            <a:r>
              <a:rPr lang="en-GB" dirty="0">
                <a:latin typeface="Segoe Print" panose="02000600000000000000" pitchFamily="2" charset="0"/>
              </a:rPr>
              <a:t>die like an animal.”</a:t>
            </a:r>
          </a:p>
        </p:txBody>
      </p:sp>
      <p:sp>
        <p:nvSpPr>
          <p:cNvPr id="9" name="ZoneTexte 8"/>
          <p:cNvSpPr txBox="1"/>
          <p:nvPr/>
        </p:nvSpPr>
        <p:spPr>
          <a:xfrm>
            <a:off x="6541591" y="1847296"/>
            <a:ext cx="5472753" cy="2554545"/>
          </a:xfrm>
          <a:prstGeom prst="rect">
            <a:avLst/>
          </a:prstGeom>
          <a:noFill/>
        </p:spPr>
        <p:txBody>
          <a:bodyPr wrap="square" rtlCol="0">
            <a:spAutoFit/>
          </a:bodyPr>
          <a:lstStyle/>
          <a:p>
            <a:pPr algn="ctr"/>
            <a:r>
              <a:rPr lang="en-GB" dirty="0">
                <a:latin typeface="Segoe Print" panose="02000600000000000000" pitchFamily="2" charset="0"/>
              </a:rPr>
              <a:t>  </a:t>
            </a:r>
            <a:r>
              <a:rPr lang="en-GB" sz="2000" dirty="0">
                <a:latin typeface="Segoe Print" panose="02000600000000000000" pitchFamily="2" charset="0"/>
              </a:rPr>
              <a:t>His mother tried to make him leave, but he would not listen. All night, </a:t>
            </a:r>
          </a:p>
          <a:p>
            <a:pPr algn="ctr"/>
            <a:r>
              <a:rPr lang="en-GB" sz="2000" dirty="0">
                <a:latin typeface="Segoe Print" panose="02000600000000000000" pitchFamily="2" charset="0"/>
              </a:rPr>
              <a:t>she lay awake and cried.</a:t>
            </a:r>
          </a:p>
          <a:p>
            <a:pPr algn="ctr"/>
            <a:r>
              <a:rPr lang="en-GB" sz="2000" dirty="0">
                <a:latin typeface="Segoe Print" panose="02000600000000000000" pitchFamily="2" charset="0"/>
              </a:rPr>
              <a:t>The father comforted her and said, “Our son has changed. I Think he </a:t>
            </a:r>
          </a:p>
          <a:p>
            <a:pPr algn="ctr"/>
            <a:r>
              <a:rPr lang="en-GB" sz="2000" dirty="0">
                <a:latin typeface="Segoe Print" panose="02000600000000000000" pitchFamily="2" charset="0"/>
              </a:rPr>
              <a:t>has discovered something. Let us go</a:t>
            </a:r>
          </a:p>
          <a:p>
            <a:pPr algn="ctr"/>
            <a:r>
              <a:rPr lang="en-GB" sz="2000" dirty="0">
                <a:latin typeface="Segoe Print" panose="02000600000000000000" pitchFamily="2" charset="0"/>
              </a:rPr>
              <a:t> with him to the Sheikh in the morning and hear his answer to the question.”</a:t>
            </a:r>
          </a:p>
        </p:txBody>
      </p:sp>
    </p:spTree>
    <p:extLst>
      <p:ext uri="{BB962C8B-B14F-4D97-AF65-F5344CB8AC3E}">
        <p14:creationId xmlns:p14="http://schemas.microsoft.com/office/powerpoint/2010/main" val="415471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69878" y="135289"/>
            <a:ext cx="5818945" cy="3231654"/>
          </a:xfrm>
          <a:prstGeom prst="rect">
            <a:avLst/>
          </a:prstGeom>
          <a:noFill/>
        </p:spPr>
        <p:txBody>
          <a:bodyPr wrap="square" rtlCol="0">
            <a:spAutoFit/>
          </a:bodyPr>
          <a:lstStyle/>
          <a:p>
            <a:pPr algn="ctr"/>
            <a:r>
              <a:rPr lang="fr-FR" sz="7200" b="1" dirty="0">
                <a:solidFill>
                  <a:srgbClr val="92D050"/>
                </a:solidFill>
                <a:effectLst>
                  <a:outerShdw blurRad="38100" dist="38100" dir="2700000" algn="tl">
                    <a:srgbClr val="000000">
                      <a:alpha val="43137"/>
                    </a:srgbClr>
                  </a:outerShdw>
                </a:effectLst>
                <a:latin typeface="Algerian" panose="04020705040A02060702" pitchFamily="82" charset="0"/>
              </a:rPr>
              <a:t>CHAPTER SEVENTEEN</a:t>
            </a:r>
          </a:p>
          <a:p>
            <a:endParaRPr lang="fr-FR" sz="6000" dirty="0">
              <a:solidFill>
                <a:schemeClr val="bg1"/>
              </a:solidFill>
              <a:latin typeface="Algerian" panose="04020705040A02060702" pitchFamily="82" charset="0"/>
            </a:endParaRPr>
          </a:p>
        </p:txBody>
      </p:sp>
      <p:sp>
        <p:nvSpPr>
          <p:cNvPr id="8" name="ZoneTexte 7"/>
          <p:cNvSpPr txBox="1"/>
          <p:nvPr/>
        </p:nvSpPr>
        <p:spPr>
          <a:xfrm>
            <a:off x="-248483" y="2699953"/>
            <a:ext cx="5639505" cy="2800767"/>
          </a:xfrm>
          <a:prstGeom prst="rect">
            <a:avLst/>
          </a:prstGeom>
          <a:noFill/>
        </p:spPr>
        <p:txBody>
          <a:bodyPr wrap="square" rtlCol="0">
            <a:spAutoFit/>
          </a:bodyPr>
          <a:lstStyle/>
          <a:p>
            <a:pPr algn="ctr"/>
            <a:r>
              <a:rPr lang="en-GB" sz="8800" b="1" i="1" dirty="0">
                <a:solidFill>
                  <a:srgbClr val="7030A0"/>
                </a:solidFill>
                <a:latin typeface="Castellar" panose="020A0402060406010301" pitchFamily="18" charset="0"/>
              </a:rPr>
              <a:t>The Answer</a:t>
            </a:r>
          </a:p>
        </p:txBody>
      </p:sp>
      <p:pic>
        <p:nvPicPr>
          <p:cNvPr id="3" name="Graphic 2">
            <a:extLst>
              <a:ext uri="{FF2B5EF4-FFF2-40B4-BE49-F238E27FC236}">
                <a16:creationId xmlns:a16="http://schemas.microsoft.com/office/drawing/2014/main" id="{E8DBE990-C2E3-429F-83C6-767ECAD3B5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3671376" y="4698441"/>
            <a:ext cx="2127727" cy="2024270"/>
          </a:xfrm>
          <a:prstGeom prst="rect">
            <a:avLst/>
          </a:prstGeom>
        </p:spPr>
      </p:pic>
      <p:sp>
        <p:nvSpPr>
          <p:cNvPr id="9" name="ZoneTexte 8"/>
          <p:cNvSpPr txBox="1"/>
          <p:nvPr/>
        </p:nvSpPr>
        <p:spPr>
          <a:xfrm>
            <a:off x="6207184" y="793823"/>
            <a:ext cx="5666455" cy="5632311"/>
          </a:xfrm>
          <a:prstGeom prst="rect">
            <a:avLst/>
          </a:prstGeom>
          <a:noFill/>
        </p:spPr>
        <p:txBody>
          <a:bodyPr wrap="square" rtlCol="0">
            <a:spAutoFit/>
          </a:bodyPr>
          <a:lstStyle/>
          <a:p>
            <a:pPr algn="ctr"/>
            <a:r>
              <a:rPr lang="fr-FR" dirty="0">
                <a:latin typeface="Times New Roman" panose="02020603050405020304" pitchFamily="18" charset="0"/>
                <a:cs typeface="Times New Roman" panose="02020603050405020304" pitchFamily="18" charset="0"/>
              </a:rPr>
              <a:t>In the </a:t>
            </a:r>
            <a:r>
              <a:rPr lang="en-GB" dirty="0">
                <a:latin typeface="Times New Roman" panose="02020603050405020304" pitchFamily="18" charset="0"/>
                <a:cs typeface="Times New Roman" panose="02020603050405020304" pitchFamily="18" charset="0"/>
              </a:rPr>
              <a:t>morning, </a:t>
            </a:r>
            <a:r>
              <a:rPr lang="en-GB" dirty="0" err="1">
                <a:latin typeface="Times New Roman" panose="02020603050405020304" pitchFamily="18" charset="0"/>
                <a:cs typeface="Times New Roman" panose="02020603050405020304" pitchFamily="18" charset="0"/>
              </a:rPr>
              <a:t>Abdelhaqq</a:t>
            </a:r>
            <a:r>
              <a:rPr lang="en-GB" dirty="0">
                <a:latin typeface="Times New Roman" panose="02020603050405020304" pitchFamily="18" charset="0"/>
                <a:cs typeface="Times New Roman" panose="02020603050405020304" pitchFamily="18" charset="0"/>
              </a:rPr>
              <a:t>, his mother and his father </a:t>
            </a:r>
          </a:p>
          <a:p>
            <a:pPr algn="ctr"/>
            <a:r>
              <a:rPr lang="en-GB" dirty="0">
                <a:latin typeface="Times New Roman" panose="02020603050405020304" pitchFamily="18" charset="0"/>
                <a:cs typeface="Times New Roman" panose="02020603050405020304" pitchFamily="18" charset="0"/>
              </a:rPr>
              <a:t>went to the Sheikh</a:t>
            </a:r>
            <a:r>
              <a:rPr lang="fr-FR"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s house. </a:t>
            </a:r>
            <a:r>
              <a:rPr lang="en-GB" dirty="0" err="1">
                <a:latin typeface="Times New Roman" panose="02020603050405020304" pitchFamily="18" charset="0"/>
                <a:cs typeface="Times New Roman" panose="02020603050405020304" pitchFamily="18" charset="0"/>
              </a:rPr>
              <a:t>Abdelhaqq</a:t>
            </a:r>
            <a:r>
              <a:rPr lang="en-GB" dirty="0">
                <a:latin typeface="Times New Roman" panose="02020603050405020304" pitchFamily="18" charset="0"/>
                <a:cs typeface="Times New Roman" panose="02020603050405020304" pitchFamily="18" charset="0"/>
              </a:rPr>
              <a:t> was brought </a:t>
            </a:r>
          </a:p>
          <a:p>
            <a:pPr algn="ctr"/>
            <a:r>
              <a:rPr lang="en-GB" dirty="0">
                <a:latin typeface="Times New Roman" panose="02020603050405020304" pitchFamily="18" charset="0"/>
                <a:cs typeface="Times New Roman" panose="02020603050405020304" pitchFamily="18" charset="0"/>
              </a:rPr>
              <a:t>before the Sheikh. The Sheikh looked hard at him</a:t>
            </a:r>
          </a:p>
          <a:p>
            <a:pPr algn="ctr"/>
            <a:r>
              <a:rPr lang="en-GB" dirty="0">
                <a:latin typeface="Times New Roman" panose="02020603050405020304" pitchFamily="18" charset="0"/>
                <a:cs typeface="Times New Roman" panose="02020603050405020304" pitchFamily="18" charset="0"/>
              </a:rPr>
              <a:t> for a long time, and then he spoke.</a:t>
            </a:r>
          </a:p>
          <a:p>
            <a:pPr algn="ctr"/>
            <a:r>
              <a:rPr lang="en-GB" dirty="0">
                <a:latin typeface="Times New Roman" panose="02020603050405020304" pitchFamily="18" charset="0"/>
                <a:cs typeface="Times New Roman" panose="02020603050405020304" pitchFamily="18" charset="0"/>
              </a:rPr>
              <a:t>  “ </a:t>
            </a:r>
            <a:r>
              <a:rPr lang="en-GB" dirty="0" err="1">
                <a:latin typeface="Times New Roman" panose="02020603050405020304" pitchFamily="18" charset="0"/>
                <a:cs typeface="Times New Roman" panose="02020603050405020304" pitchFamily="18" charset="0"/>
              </a:rPr>
              <a:t>Abdelhaqq</a:t>
            </a:r>
            <a:r>
              <a:rPr lang="en-GB" dirty="0">
                <a:latin typeface="Times New Roman" panose="02020603050405020304" pitchFamily="18" charset="0"/>
                <a:cs typeface="Times New Roman" panose="02020603050405020304" pitchFamily="18" charset="0"/>
              </a:rPr>
              <a:t>, I sent you away from </a:t>
            </a:r>
            <a:r>
              <a:rPr lang="en-GB" dirty="0" err="1">
                <a:latin typeface="Times New Roman" panose="02020603050405020304" pitchFamily="18" charset="0"/>
                <a:cs typeface="Times New Roman" panose="02020603050405020304" pitchFamily="18" charset="0"/>
              </a:rPr>
              <a:t>Haradh</a:t>
            </a:r>
            <a:r>
              <a:rPr lang="en-GB" dirty="0">
                <a:latin typeface="Times New Roman" panose="02020603050405020304" pitchFamily="18" charset="0"/>
                <a:cs typeface="Times New Roman" panose="02020603050405020304" pitchFamily="18" charset="0"/>
              </a:rPr>
              <a:t> </a:t>
            </a:r>
          </a:p>
          <a:p>
            <a:pPr algn="ctr"/>
            <a:r>
              <a:rPr lang="en-GB" dirty="0">
                <a:latin typeface="Times New Roman" panose="02020603050405020304" pitchFamily="18" charset="0"/>
                <a:cs typeface="Times New Roman" panose="02020603050405020304" pitchFamily="18" charset="0"/>
              </a:rPr>
              <a:t>a year ago, </a:t>
            </a:r>
            <a:r>
              <a:rPr lang="en-GB" dirty="0" err="1">
                <a:latin typeface="Times New Roman" panose="02020603050405020304" pitchFamily="18" charset="0"/>
                <a:cs typeface="Times New Roman" panose="02020603050405020304" pitchFamily="18" charset="0"/>
              </a:rPr>
              <a:t>didn</a:t>
            </a:r>
            <a:r>
              <a:rPr lang="fr-FR"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t I ?”</a:t>
            </a:r>
          </a:p>
          <a:p>
            <a:pPr algn="ctr"/>
            <a:r>
              <a:rPr lang="en-GB" b="1" dirty="0">
                <a:solidFill>
                  <a:srgbClr val="002060"/>
                </a:solidFill>
                <a:latin typeface="Times New Roman" panose="02020603050405020304" pitchFamily="18" charset="0"/>
                <a:cs typeface="Times New Roman" panose="02020603050405020304" pitchFamily="18" charset="0"/>
              </a:rPr>
              <a:t>“ Yes, “ said </a:t>
            </a:r>
            <a:r>
              <a:rPr lang="en-GB" b="1" dirty="0" err="1">
                <a:solidFill>
                  <a:srgbClr val="002060"/>
                </a:solidFill>
                <a:latin typeface="Times New Roman" panose="02020603050405020304" pitchFamily="18" charset="0"/>
                <a:cs typeface="Times New Roman" panose="02020603050405020304" pitchFamily="18" charset="0"/>
              </a:rPr>
              <a:t>Abdelhaqq</a:t>
            </a:r>
            <a:r>
              <a:rPr lang="en-GB" b="1" dirty="0">
                <a:solidFill>
                  <a:srgbClr val="002060"/>
                </a:solidFill>
                <a:latin typeface="Times New Roman" panose="02020603050405020304" pitchFamily="18" charset="0"/>
                <a:cs typeface="Times New Roman" panose="02020603050405020304" pitchFamily="18" charset="0"/>
              </a:rPr>
              <a:t>.</a:t>
            </a:r>
          </a:p>
          <a:p>
            <a:pPr algn="ctr"/>
            <a:r>
              <a:rPr lang="en-GB" dirty="0">
                <a:latin typeface="Times New Roman" panose="02020603050405020304" pitchFamily="18" charset="0"/>
                <a:cs typeface="Times New Roman" panose="02020603050405020304" pitchFamily="18" charset="0"/>
              </a:rPr>
              <a:t>“ And I told you to come back with the right </a:t>
            </a:r>
          </a:p>
          <a:p>
            <a:pPr algn="ctr"/>
            <a:r>
              <a:rPr lang="en-GB" dirty="0">
                <a:latin typeface="Times New Roman" panose="02020603050405020304" pitchFamily="18" charset="0"/>
                <a:cs typeface="Times New Roman" panose="02020603050405020304" pitchFamily="18" charset="0"/>
              </a:rPr>
              <a:t>answer to a question, or you would die </a:t>
            </a:r>
          </a:p>
          <a:p>
            <a:pPr algn="ctr"/>
            <a:r>
              <a:rPr lang="en-GB" dirty="0">
                <a:latin typeface="Times New Roman" panose="02020603050405020304" pitchFamily="18" charset="0"/>
                <a:cs typeface="Times New Roman" panose="02020603050405020304" pitchFamily="18" charset="0"/>
              </a:rPr>
              <a:t>like an animal, </a:t>
            </a:r>
            <a:r>
              <a:rPr lang="en-GB" dirty="0" err="1">
                <a:latin typeface="Times New Roman" panose="02020603050405020304" pitchFamily="18" charset="0"/>
                <a:cs typeface="Times New Roman" panose="02020603050405020304" pitchFamily="18" charset="0"/>
              </a:rPr>
              <a:t>didn</a:t>
            </a:r>
            <a:r>
              <a:rPr lang="fr-FR"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t I ?”</a:t>
            </a:r>
          </a:p>
          <a:p>
            <a:pPr algn="ctr"/>
            <a:r>
              <a:rPr lang="en-GB" b="1" dirty="0">
                <a:solidFill>
                  <a:srgbClr val="002060"/>
                </a:solidFill>
                <a:latin typeface="Times New Roman" panose="02020603050405020304" pitchFamily="18" charset="0"/>
                <a:cs typeface="Times New Roman" panose="02020603050405020304" pitchFamily="18" charset="0"/>
              </a:rPr>
              <a:t>“ Yes, “ said </a:t>
            </a:r>
            <a:r>
              <a:rPr lang="en-GB" b="1" dirty="0" err="1">
                <a:solidFill>
                  <a:srgbClr val="002060"/>
                </a:solidFill>
                <a:latin typeface="Times New Roman" panose="02020603050405020304" pitchFamily="18" charset="0"/>
                <a:cs typeface="Times New Roman" panose="02020603050405020304" pitchFamily="18" charset="0"/>
              </a:rPr>
              <a:t>Abdelhaqq</a:t>
            </a:r>
            <a:r>
              <a:rPr lang="en-GB" b="1" dirty="0">
                <a:solidFill>
                  <a:srgbClr val="002060"/>
                </a:solidFill>
                <a:latin typeface="Times New Roman" panose="02020603050405020304" pitchFamily="18" charset="0"/>
                <a:cs typeface="Times New Roman" panose="02020603050405020304" pitchFamily="18" charset="0"/>
              </a:rPr>
              <a:t>.</a:t>
            </a:r>
          </a:p>
          <a:p>
            <a:pPr algn="ctr"/>
            <a:r>
              <a:rPr lang="en-GB" dirty="0">
                <a:latin typeface="Times New Roman" panose="02020603050405020304" pitchFamily="18" charset="0"/>
                <a:cs typeface="Times New Roman" panose="02020603050405020304" pitchFamily="18" charset="0"/>
              </a:rPr>
              <a:t>“ Well, then, “ said the Sheikh, “ speak ! </a:t>
            </a:r>
          </a:p>
          <a:p>
            <a:pPr algn="ctr"/>
            <a:r>
              <a:rPr lang="en-GB" dirty="0">
                <a:latin typeface="Times New Roman" panose="02020603050405020304" pitchFamily="18" charset="0"/>
                <a:cs typeface="Times New Roman" panose="02020603050405020304" pitchFamily="18" charset="0"/>
              </a:rPr>
              <a:t>What is the most valuable thing in the world?”</a:t>
            </a:r>
          </a:p>
          <a:p>
            <a:pPr algn="ctr"/>
            <a:r>
              <a:rPr lang="en-GB" dirty="0">
                <a:latin typeface="Times New Roman" panose="02020603050405020304" pitchFamily="18" charset="0"/>
                <a:cs typeface="Times New Roman" panose="02020603050405020304" pitchFamily="18" charset="0"/>
              </a:rPr>
              <a:t>All the people in the house moved nearer </a:t>
            </a:r>
          </a:p>
          <a:p>
            <a:pPr algn="ctr"/>
            <a:r>
              <a:rPr lang="en-GB" dirty="0">
                <a:latin typeface="Times New Roman" panose="02020603050405020304" pitchFamily="18" charset="0"/>
                <a:cs typeface="Times New Roman" panose="02020603050405020304" pitchFamily="18" charset="0"/>
              </a:rPr>
              <a:t>to hear </a:t>
            </a:r>
            <a:r>
              <a:rPr lang="en-GB" dirty="0" err="1">
                <a:latin typeface="Times New Roman" panose="02020603050405020304" pitchFamily="18" charset="0"/>
                <a:cs typeface="Times New Roman" panose="02020603050405020304" pitchFamily="18" charset="0"/>
              </a:rPr>
              <a:t>Abdelhaqq</a:t>
            </a:r>
            <a:r>
              <a:rPr lang="fr-FR"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s answer. His mother</a:t>
            </a:r>
          </a:p>
          <a:p>
            <a:pPr algn="ctr"/>
            <a:r>
              <a:rPr lang="en-GB" dirty="0">
                <a:latin typeface="Times New Roman" panose="02020603050405020304" pitchFamily="18" charset="0"/>
                <a:cs typeface="Times New Roman" panose="02020603050405020304" pitchFamily="18" charset="0"/>
              </a:rPr>
              <a:t> almost stopped breathing.</a:t>
            </a:r>
          </a:p>
          <a:p>
            <a:pPr algn="ctr"/>
            <a:r>
              <a:rPr lang="en-GB" b="1" dirty="0">
                <a:solidFill>
                  <a:srgbClr val="002060"/>
                </a:solidFill>
                <a:latin typeface="Times New Roman" panose="02020603050405020304" pitchFamily="18" charset="0"/>
                <a:cs typeface="Times New Roman" panose="02020603050405020304" pitchFamily="18" charset="0"/>
              </a:rPr>
              <a:t>“ First,” said </a:t>
            </a:r>
            <a:r>
              <a:rPr lang="en-GB" b="1" dirty="0" err="1">
                <a:solidFill>
                  <a:srgbClr val="002060"/>
                </a:solidFill>
                <a:latin typeface="Times New Roman" panose="02020603050405020304" pitchFamily="18" charset="0"/>
                <a:cs typeface="Times New Roman" panose="02020603050405020304" pitchFamily="18" charset="0"/>
              </a:rPr>
              <a:t>Abdelhaqq</a:t>
            </a:r>
            <a:r>
              <a:rPr lang="en-GB" b="1" dirty="0">
                <a:solidFill>
                  <a:srgbClr val="002060"/>
                </a:solidFill>
                <a:latin typeface="Times New Roman" panose="02020603050405020304" pitchFamily="18" charset="0"/>
                <a:cs typeface="Times New Roman" panose="02020603050405020304" pitchFamily="18" charset="0"/>
              </a:rPr>
              <a:t>, “ Let me say this. </a:t>
            </a:r>
          </a:p>
          <a:p>
            <a:pPr algn="ctr"/>
            <a:r>
              <a:rPr lang="en-GB" b="1" dirty="0">
                <a:solidFill>
                  <a:srgbClr val="002060"/>
                </a:solidFill>
                <a:latin typeface="Times New Roman" panose="02020603050405020304" pitchFamily="18" charset="0"/>
                <a:cs typeface="Times New Roman" panose="02020603050405020304" pitchFamily="18" charset="0"/>
              </a:rPr>
              <a:t>I shall die, as all men must die, perhaps even today, because not one of us knows when </a:t>
            </a:r>
          </a:p>
          <a:p>
            <a:pPr algn="ctr"/>
            <a:r>
              <a:rPr lang="en-GB" b="1" dirty="0">
                <a:solidFill>
                  <a:srgbClr val="002060"/>
                </a:solidFill>
                <a:latin typeface="Times New Roman" panose="02020603050405020304" pitchFamily="18" charset="0"/>
                <a:cs typeface="Times New Roman" panose="02020603050405020304" pitchFamily="18" charset="0"/>
              </a:rPr>
              <a:t>Allah may call him.”</a:t>
            </a:r>
          </a:p>
        </p:txBody>
      </p:sp>
    </p:spTree>
    <p:extLst>
      <p:ext uri="{BB962C8B-B14F-4D97-AF65-F5344CB8AC3E}">
        <p14:creationId xmlns:p14="http://schemas.microsoft.com/office/powerpoint/2010/main" val="1127147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6" name="Image 5"/>
          <p:cNvPicPr>
            <a:picLocks noChangeAspect="1"/>
          </p:cNvPicPr>
          <p:nvPr/>
        </p:nvPicPr>
        <p:blipFill rotWithShape="1">
          <a:blip r:embed="rId3" cstate="print">
            <a:extLst>
              <a:ext uri="{28A0092B-C50C-407E-A947-70E740481C1C}">
                <a14:useLocalDpi xmlns:a14="http://schemas.microsoft.com/office/drawing/2010/main" val="0"/>
              </a:ext>
            </a:extLst>
          </a:blip>
          <a:srcRect l="28506" r="16065" b="14601"/>
          <a:stretch/>
        </p:blipFill>
        <p:spPr>
          <a:xfrm>
            <a:off x="584200" y="476853"/>
            <a:ext cx="4914900" cy="3041047"/>
          </a:xfrm>
          <a:prstGeom prst="rect">
            <a:avLst/>
          </a:prstGeom>
        </p:spPr>
      </p:pic>
      <p:sp>
        <p:nvSpPr>
          <p:cNvPr id="8" name="ZoneTexte 7"/>
          <p:cNvSpPr txBox="1"/>
          <p:nvPr/>
        </p:nvSpPr>
        <p:spPr>
          <a:xfrm>
            <a:off x="246132" y="3749719"/>
            <a:ext cx="5626100" cy="2585323"/>
          </a:xfrm>
          <a:prstGeom prst="rect">
            <a:avLst/>
          </a:prstGeom>
          <a:noFill/>
        </p:spPr>
        <p:txBody>
          <a:bodyPr wrap="square" rtlCol="0">
            <a:spAutoFit/>
          </a:bodyPr>
          <a:lstStyle/>
          <a:p>
            <a:pPr algn="ctr"/>
            <a:r>
              <a:rPr lang="en-GB" b="1" dirty="0">
                <a:solidFill>
                  <a:srgbClr val="002060"/>
                </a:solidFill>
                <a:latin typeface="Times New Roman" panose="02020603050405020304" pitchFamily="18" charset="0"/>
                <a:cs typeface="Times New Roman" panose="02020603050405020304" pitchFamily="18" charset="0"/>
              </a:rPr>
              <a:t>“ Each of us got his life from Allah, and when </a:t>
            </a:r>
          </a:p>
          <a:p>
            <a:pPr algn="ctr"/>
            <a:r>
              <a:rPr lang="en-GB" b="1" dirty="0">
                <a:solidFill>
                  <a:srgbClr val="002060"/>
                </a:solidFill>
                <a:latin typeface="Times New Roman" panose="02020603050405020304" pitchFamily="18" charset="0"/>
                <a:cs typeface="Times New Roman" panose="02020603050405020304" pitchFamily="18" charset="0"/>
              </a:rPr>
              <a:t>Allah calls me I am ready. But I shall not die like </a:t>
            </a:r>
          </a:p>
          <a:p>
            <a:pPr algn="ctr"/>
            <a:r>
              <a:rPr lang="en-GB" b="1" dirty="0">
                <a:solidFill>
                  <a:srgbClr val="002060"/>
                </a:solidFill>
                <a:latin typeface="Times New Roman" panose="02020603050405020304" pitchFamily="18" charset="0"/>
                <a:cs typeface="Times New Roman" panose="02020603050405020304" pitchFamily="18" charset="0"/>
              </a:rPr>
              <a:t>an animal. I have stood on Jebel Arafat on the ninth </a:t>
            </a:r>
          </a:p>
          <a:p>
            <a:pPr algn="ctr"/>
            <a:r>
              <a:rPr lang="en-GB" b="1" dirty="0">
                <a:solidFill>
                  <a:srgbClr val="002060"/>
                </a:solidFill>
                <a:latin typeface="Times New Roman" panose="02020603050405020304" pitchFamily="18" charset="0"/>
                <a:cs typeface="Times New Roman" panose="02020603050405020304" pitchFamily="18" charset="0"/>
              </a:rPr>
              <a:t>day of </a:t>
            </a:r>
            <a:r>
              <a:rPr lang="en-GB" b="1" dirty="0" err="1">
                <a:solidFill>
                  <a:srgbClr val="002060"/>
                </a:solidFill>
                <a:latin typeface="Times New Roman" panose="02020603050405020304" pitchFamily="18" charset="0"/>
                <a:cs typeface="Times New Roman" panose="02020603050405020304" pitchFamily="18" charset="0"/>
              </a:rPr>
              <a:t>Dul</a:t>
            </a:r>
            <a:r>
              <a:rPr lang="en-GB" b="1" dirty="0">
                <a:solidFill>
                  <a:srgbClr val="002060"/>
                </a:solidFill>
                <a:latin typeface="Times New Roman" panose="02020603050405020304" pitchFamily="18" charset="0"/>
                <a:cs typeface="Times New Roman" panose="02020603050405020304" pitchFamily="18" charset="0"/>
              </a:rPr>
              <a:t> </a:t>
            </a:r>
            <a:r>
              <a:rPr lang="en-GB" b="1" dirty="0" err="1">
                <a:solidFill>
                  <a:srgbClr val="002060"/>
                </a:solidFill>
                <a:latin typeface="Times New Roman" panose="02020603050405020304" pitchFamily="18" charset="0"/>
                <a:cs typeface="Times New Roman" panose="02020603050405020304" pitchFamily="18" charset="0"/>
              </a:rPr>
              <a:t>Hijja</a:t>
            </a:r>
            <a:r>
              <a:rPr lang="en-GB" b="1" dirty="0">
                <a:solidFill>
                  <a:srgbClr val="002060"/>
                </a:solidFill>
                <a:latin typeface="Times New Roman" panose="02020603050405020304" pitchFamily="18" charset="0"/>
                <a:cs typeface="Times New Roman" panose="02020603050405020304" pitchFamily="18" charset="0"/>
              </a:rPr>
              <a:t>, and I have opened my heart to Allah. This, an animal can never do, so I shall not die</a:t>
            </a:r>
          </a:p>
          <a:p>
            <a:pPr algn="ctr"/>
            <a:r>
              <a:rPr lang="en-GB" b="1" dirty="0">
                <a:solidFill>
                  <a:srgbClr val="002060"/>
                </a:solidFill>
                <a:latin typeface="Times New Roman" panose="02020603050405020304" pitchFamily="18" charset="0"/>
                <a:cs typeface="Times New Roman" panose="02020603050405020304" pitchFamily="18" charset="0"/>
              </a:rPr>
              <a:t> like an animal.”</a:t>
            </a:r>
          </a:p>
          <a:p>
            <a:pPr algn="ctr"/>
            <a:r>
              <a:rPr lang="en-GB" dirty="0">
                <a:latin typeface="Times New Roman" panose="02020603050405020304" pitchFamily="18" charset="0"/>
                <a:cs typeface="Times New Roman" panose="02020603050405020304" pitchFamily="18" charset="0"/>
              </a:rPr>
              <a:t>The Sheikh smiled. “ A good answer, my son,” </a:t>
            </a:r>
          </a:p>
          <a:p>
            <a:pPr algn="ctr"/>
            <a:r>
              <a:rPr lang="en-GB" dirty="0">
                <a:latin typeface="Times New Roman" panose="02020603050405020304" pitchFamily="18" charset="0"/>
                <a:cs typeface="Times New Roman" panose="02020603050405020304" pitchFamily="18" charset="0"/>
              </a:rPr>
              <a:t>he said, “ and a true one, too, but you have not told</a:t>
            </a:r>
          </a:p>
          <a:p>
            <a:pPr algn="ctr"/>
            <a:r>
              <a:rPr lang="en-GB" dirty="0">
                <a:latin typeface="Times New Roman" panose="02020603050405020304" pitchFamily="18" charset="0"/>
                <a:cs typeface="Times New Roman" panose="02020603050405020304" pitchFamily="18" charset="0"/>
              </a:rPr>
              <a:t> us what is the most valuable thing in the world.”</a:t>
            </a:r>
          </a:p>
        </p:txBody>
      </p:sp>
      <p:sp>
        <p:nvSpPr>
          <p:cNvPr id="10" name="ZoneTexte 9"/>
          <p:cNvSpPr txBox="1"/>
          <p:nvPr/>
        </p:nvSpPr>
        <p:spPr>
          <a:xfrm>
            <a:off x="6274643" y="277480"/>
            <a:ext cx="5917357" cy="646331"/>
          </a:xfrm>
          <a:prstGeom prst="rect">
            <a:avLst/>
          </a:prstGeom>
          <a:noFill/>
        </p:spPr>
        <p:txBody>
          <a:bodyPr wrap="square" rtlCol="0">
            <a:spAutoFit/>
          </a:bodyPr>
          <a:lstStyle/>
          <a:p>
            <a:r>
              <a:rPr lang="en-GB" b="1" dirty="0">
                <a:solidFill>
                  <a:srgbClr val="002060"/>
                </a:solidFill>
                <a:latin typeface="Times New Roman" panose="02020603050405020304" pitchFamily="18" charset="0"/>
                <a:cs typeface="Times New Roman" panose="02020603050405020304" pitchFamily="18" charset="0"/>
              </a:rPr>
              <a:t>“ Great Sheikh,” said </a:t>
            </a:r>
            <a:r>
              <a:rPr lang="en-GB" b="1" dirty="0" err="1">
                <a:solidFill>
                  <a:srgbClr val="002060"/>
                </a:solidFill>
                <a:latin typeface="Times New Roman" panose="02020603050405020304" pitchFamily="18" charset="0"/>
                <a:cs typeface="Times New Roman" panose="02020603050405020304" pitchFamily="18" charset="0"/>
              </a:rPr>
              <a:t>Abdelhaqq</a:t>
            </a:r>
            <a:r>
              <a:rPr lang="en-GB" b="1" dirty="0">
                <a:solidFill>
                  <a:srgbClr val="002060"/>
                </a:solidFill>
                <a:latin typeface="Times New Roman" panose="02020603050405020304" pitchFamily="18" charset="0"/>
                <a:cs typeface="Times New Roman" panose="02020603050405020304" pitchFamily="18" charset="0"/>
              </a:rPr>
              <a:t>, “ the answer is : LOVE.</a:t>
            </a:r>
          </a:p>
          <a:p>
            <a:endParaRPr lang="en-GB" dirty="0"/>
          </a:p>
        </p:txBody>
      </p:sp>
      <p:sp>
        <p:nvSpPr>
          <p:cNvPr id="11" name="ZoneTexte 10"/>
          <p:cNvSpPr txBox="1"/>
          <p:nvPr/>
        </p:nvSpPr>
        <p:spPr>
          <a:xfrm>
            <a:off x="6340285" y="600646"/>
            <a:ext cx="5567822" cy="5909310"/>
          </a:xfrm>
          <a:prstGeom prst="rect">
            <a:avLst/>
          </a:prstGeom>
          <a:noFill/>
        </p:spPr>
        <p:txBody>
          <a:bodyPr wrap="square" rtlCol="0">
            <a:spAutoFit/>
          </a:bodyPr>
          <a:lstStyle/>
          <a:p>
            <a:pPr algn="ctr"/>
            <a:r>
              <a:rPr lang="en-GB" b="1" dirty="0">
                <a:solidFill>
                  <a:srgbClr val="002060"/>
                </a:solidFill>
                <a:latin typeface="Times New Roman" panose="02020603050405020304" pitchFamily="18" charset="0"/>
                <a:cs typeface="Times New Roman" panose="02020603050405020304" pitchFamily="18" charset="0"/>
              </a:rPr>
              <a:t>“ A wise old woman told me that love is worth </a:t>
            </a:r>
          </a:p>
          <a:p>
            <a:pPr algn="ctr"/>
            <a:r>
              <a:rPr lang="en-GB" b="1" dirty="0">
                <a:solidFill>
                  <a:srgbClr val="002060"/>
                </a:solidFill>
                <a:latin typeface="Times New Roman" panose="02020603050405020304" pitchFamily="18" charset="0"/>
                <a:cs typeface="Times New Roman" panose="02020603050405020304" pitchFamily="18" charset="0"/>
              </a:rPr>
              <a:t>more than the largest diamond. And she </a:t>
            </a:r>
          </a:p>
          <a:p>
            <a:pPr algn="ctr"/>
            <a:r>
              <a:rPr lang="en-GB" b="1" dirty="0">
                <a:solidFill>
                  <a:srgbClr val="002060"/>
                </a:solidFill>
                <a:latin typeface="Times New Roman" panose="02020603050405020304" pitchFamily="18" charset="0"/>
                <a:cs typeface="Times New Roman" panose="02020603050405020304" pitchFamily="18" charset="0"/>
              </a:rPr>
              <a:t>was right, because no one can buy love. But, it is also like a diamond, because it has many faces. </a:t>
            </a:r>
          </a:p>
          <a:p>
            <a:pPr algn="ctr"/>
            <a:r>
              <a:rPr lang="en-GB" b="1" dirty="0">
                <a:solidFill>
                  <a:srgbClr val="002060"/>
                </a:solidFill>
                <a:latin typeface="Times New Roman" panose="02020603050405020304" pitchFamily="18" charset="0"/>
                <a:cs typeface="Times New Roman" panose="02020603050405020304" pitchFamily="18" charset="0"/>
              </a:rPr>
              <a:t>During the past year, I have seen the love of men for their fellow-men : when I nearly died of thirst, </a:t>
            </a:r>
          </a:p>
          <a:p>
            <a:pPr algn="ctr"/>
            <a:r>
              <a:rPr lang="en-GB" b="1" dirty="0">
                <a:solidFill>
                  <a:srgbClr val="002060"/>
                </a:solidFill>
                <a:latin typeface="Times New Roman" panose="02020603050405020304" pitchFamily="18" charset="0"/>
                <a:cs typeface="Times New Roman" panose="02020603050405020304" pitchFamily="18" charset="0"/>
              </a:rPr>
              <a:t>the </a:t>
            </a:r>
            <a:r>
              <a:rPr lang="en-GB" b="1" dirty="0" err="1">
                <a:solidFill>
                  <a:srgbClr val="002060"/>
                </a:solidFill>
                <a:latin typeface="Times New Roman" panose="02020603050405020304" pitchFamily="18" charset="0"/>
                <a:cs typeface="Times New Roman" panose="02020603050405020304" pitchFamily="18" charset="0"/>
              </a:rPr>
              <a:t>Beduin</a:t>
            </a:r>
            <a:r>
              <a:rPr lang="en-GB" b="1" dirty="0">
                <a:solidFill>
                  <a:srgbClr val="002060"/>
                </a:solidFill>
                <a:latin typeface="Times New Roman" panose="02020603050405020304" pitchFamily="18" charset="0"/>
                <a:cs typeface="Times New Roman" panose="02020603050405020304" pitchFamily="18" charset="0"/>
              </a:rPr>
              <a:t> saved my life and took me to a man </a:t>
            </a:r>
          </a:p>
          <a:p>
            <a:pPr algn="ctr"/>
            <a:r>
              <a:rPr lang="en-GB" b="1" dirty="0">
                <a:solidFill>
                  <a:srgbClr val="002060"/>
                </a:solidFill>
                <a:latin typeface="Times New Roman" panose="02020603050405020304" pitchFamily="18" charset="0"/>
                <a:cs typeface="Times New Roman" panose="02020603050405020304" pitchFamily="18" charset="0"/>
              </a:rPr>
              <a:t>who looked after me. </a:t>
            </a:r>
          </a:p>
          <a:p>
            <a:pPr algn="ctr"/>
            <a:r>
              <a:rPr lang="en-GB" b="1" dirty="0">
                <a:solidFill>
                  <a:srgbClr val="002060"/>
                </a:solidFill>
                <a:latin typeface="Times New Roman" panose="02020603050405020304" pitchFamily="18" charset="0"/>
                <a:cs typeface="Times New Roman" panose="02020603050405020304" pitchFamily="18" charset="0"/>
              </a:rPr>
              <a:t>I have seen a woman with a love for her husband</a:t>
            </a:r>
          </a:p>
          <a:p>
            <a:pPr algn="ctr"/>
            <a:r>
              <a:rPr lang="en-GB" b="1" dirty="0">
                <a:solidFill>
                  <a:srgbClr val="002060"/>
                </a:solidFill>
                <a:latin typeface="Times New Roman" panose="02020603050405020304" pitchFamily="18" charset="0"/>
                <a:cs typeface="Times New Roman" panose="02020603050405020304" pitchFamily="18" charset="0"/>
              </a:rPr>
              <a:t> that no one could break. I have seen a girl with </a:t>
            </a:r>
          </a:p>
          <a:p>
            <a:pPr algn="ctr"/>
            <a:r>
              <a:rPr lang="en-GB" b="1" dirty="0">
                <a:solidFill>
                  <a:srgbClr val="002060"/>
                </a:solidFill>
                <a:latin typeface="Times New Roman" panose="02020603050405020304" pitchFamily="18" charset="0"/>
                <a:cs typeface="Times New Roman" panose="02020603050405020304" pitchFamily="18" charset="0"/>
              </a:rPr>
              <a:t>a love of her brother that made me feel shame for </a:t>
            </a:r>
          </a:p>
          <a:p>
            <a:pPr algn="ctr"/>
            <a:r>
              <a:rPr lang="en-GB" b="1" dirty="0">
                <a:solidFill>
                  <a:srgbClr val="002060"/>
                </a:solidFill>
                <a:latin typeface="Times New Roman" panose="02020603050405020304" pitchFamily="18" charset="0"/>
                <a:cs typeface="Times New Roman" panose="02020603050405020304" pitchFamily="18" charset="0"/>
              </a:rPr>
              <a:t>my own fear. I have seen the love of an old man</a:t>
            </a:r>
          </a:p>
          <a:p>
            <a:pPr algn="ctr"/>
            <a:r>
              <a:rPr lang="en-GB" b="1" dirty="0">
                <a:solidFill>
                  <a:srgbClr val="002060"/>
                </a:solidFill>
                <a:latin typeface="Times New Roman" panose="02020603050405020304" pitchFamily="18" charset="0"/>
                <a:cs typeface="Times New Roman" panose="02020603050405020304" pitchFamily="18" charset="0"/>
              </a:rPr>
              <a:t> for his two sons, and their love for him. </a:t>
            </a:r>
          </a:p>
          <a:p>
            <a:pPr algn="ctr"/>
            <a:r>
              <a:rPr lang="en-GB" b="1" dirty="0">
                <a:solidFill>
                  <a:srgbClr val="002060"/>
                </a:solidFill>
                <a:latin typeface="Times New Roman" panose="02020603050405020304" pitchFamily="18" charset="0"/>
                <a:cs typeface="Times New Roman" panose="02020603050405020304" pitchFamily="18" charset="0"/>
              </a:rPr>
              <a:t>I have seen the love of my mother and </a:t>
            </a:r>
          </a:p>
          <a:p>
            <a:pPr algn="ctr"/>
            <a:r>
              <a:rPr lang="en-GB" b="1" dirty="0">
                <a:solidFill>
                  <a:srgbClr val="002060"/>
                </a:solidFill>
                <a:latin typeface="Times New Roman" panose="02020603050405020304" pitchFamily="18" charset="0"/>
                <a:cs typeface="Times New Roman" panose="02020603050405020304" pitchFamily="18" charset="0"/>
              </a:rPr>
              <a:t>father for me, and I have felt my </a:t>
            </a:r>
          </a:p>
          <a:p>
            <a:pPr algn="ctr"/>
            <a:r>
              <a:rPr lang="en-GB" b="1" dirty="0">
                <a:solidFill>
                  <a:srgbClr val="002060"/>
                </a:solidFill>
                <a:latin typeface="Times New Roman" panose="02020603050405020304" pitchFamily="18" charset="0"/>
                <a:cs typeface="Times New Roman" panose="02020603050405020304" pitchFamily="18" charset="0"/>
              </a:rPr>
              <a:t>own love for them.”</a:t>
            </a:r>
          </a:p>
          <a:p>
            <a:pPr algn="ctr"/>
            <a:r>
              <a:rPr lang="en-GB" b="1" dirty="0">
                <a:solidFill>
                  <a:srgbClr val="002060"/>
                </a:solidFill>
                <a:latin typeface="Times New Roman" panose="02020603050405020304" pitchFamily="18" charset="0"/>
                <a:cs typeface="Times New Roman" panose="02020603050405020304" pitchFamily="18" charset="0"/>
              </a:rPr>
              <a:t>  “ But above all, great Sheikh, above all, </a:t>
            </a:r>
          </a:p>
          <a:p>
            <a:pPr algn="ctr"/>
            <a:r>
              <a:rPr lang="en-GB" b="1" dirty="0">
                <a:solidFill>
                  <a:srgbClr val="002060"/>
                </a:solidFill>
                <a:latin typeface="Times New Roman" panose="02020603050405020304" pitchFamily="18" charset="0"/>
                <a:cs typeface="Times New Roman" panose="02020603050405020304" pitchFamily="18" charset="0"/>
              </a:rPr>
              <a:t>I have discovered the love of Allah. I tell you, </a:t>
            </a:r>
          </a:p>
          <a:p>
            <a:pPr algn="ctr"/>
            <a:r>
              <a:rPr lang="en-GB" b="1" dirty="0">
                <a:solidFill>
                  <a:srgbClr val="002060"/>
                </a:solidFill>
                <a:latin typeface="Times New Roman" panose="02020603050405020304" pitchFamily="18" charset="0"/>
                <a:cs typeface="Times New Roman" panose="02020603050405020304" pitchFamily="18" charset="0"/>
              </a:rPr>
              <a:t>great Sheikh, that there is nothing more </a:t>
            </a:r>
          </a:p>
          <a:p>
            <a:pPr algn="ctr"/>
            <a:r>
              <a:rPr lang="en-GB" b="1" dirty="0">
                <a:solidFill>
                  <a:srgbClr val="002060"/>
                </a:solidFill>
                <a:latin typeface="Times New Roman" panose="02020603050405020304" pitchFamily="18" charset="0"/>
                <a:cs typeface="Times New Roman" panose="02020603050405020304" pitchFamily="18" charset="0"/>
              </a:rPr>
              <a:t>valuable than love in this world. </a:t>
            </a:r>
          </a:p>
          <a:p>
            <a:pPr algn="ctr"/>
            <a:r>
              <a:rPr lang="en-GB" b="1" dirty="0">
                <a:solidFill>
                  <a:srgbClr val="002060"/>
                </a:solidFill>
                <a:latin typeface="Times New Roman" panose="02020603050405020304" pitchFamily="18" charset="0"/>
                <a:cs typeface="Times New Roman" panose="02020603050405020304" pitchFamily="18" charset="0"/>
              </a:rPr>
              <a:t>Now, kill me if you have to.”</a:t>
            </a:r>
          </a:p>
        </p:txBody>
      </p:sp>
    </p:spTree>
    <p:extLst>
      <p:ext uri="{BB962C8B-B14F-4D97-AF65-F5344CB8AC3E}">
        <p14:creationId xmlns:p14="http://schemas.microsoft.com/office/powerpoint/2010/main" val="224022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78306" y="610141"/>
            <a:ext cx="1740233" cy="3447098"/>
          </a:xfrm>
          <a:prstGeom prst="rect">
            <a:avLst/>
          </a:prstGeom>
          <a:noFill/>
        </p:spPr>
        <p:txBody>
          <a:bodyPr wrap="square" rtlCol="0">
            <a:spAutoFit/>
          </a:bodyPr>
          <a:lstStyle/>
          <a:p>
            <a:pPr algn="ctr"/>
            <a:r>
              <a:rPr lang="en-GB" sz="2000" dirty="0">
                <a:latin typeface="Times New Roman" panose="02020603050405020304" pitchFamily="18" charset="0"/>
                <a:cs typeface="Times New Roman" panose="02020603050405020304" pitchFamily="18" charset="0"/>
              </a:rPr>
              <a:t>The Sheikh stood up.</a:t>
            </a:r>
          </a:p>
          <a:p>
            <a:pPr algn="ctr"/>
            <a:r>
              <a:rPr lang="en-GB" sz="2000" dirty="0">
                <a:latin typeface="Times New Roman" panose="02020603050405020304" pitchFamily="18" charset="0"/>
                <a:cs typeface="Times New Roman" panose="02020603050405020304" pitchFamily="18" charset="0"/>
              </a:rPr>
              <a:t> “ Today is a day of great happiness,”</a:t>
            </a:r>
          </a:p>
          <a:p>
            <a:pPr algn="ctr"/>
            <a:r>
              <a:rPr lang="en-GB" sz="2000" dirty="0">
                <a:latin typeface="Times New Roman" panose="02020603050405020304" pitchFamily="18" charset="0"/>
                <a:cs typeface="Times New Roman" panose="02020603050405020304" pitchFamily="18" charset="0"/>
              </a:rPr>
              <a:t> he said,</a:t>
            </a:r>
          </a:p>
          <a:p>
            <a:pPr algn="ctr"/>
            <a:r>
              <a:rPr lang="en-GB" sz="2000" dirty="0">
                <a:latin typeface="Times New Roman" panose="02020603050405020304" pitchFamily="18" charset="0"/>
                <a:cs typeface="Times New Roman" panose="02020603050405020304" pitchFamily="18" charset="0"/>
              </a:rPr>
              <a:t> “ a boy who left us a year ago has returned to us </a:t>
            </a:r>
          </a:p>
          <a:p>
            <a:pPr algn="ctr"/>
            <a:r>
              <a:rPr lang="en-GB" sz="2000" dirty="0">
                <a:latin typeface="Times New Roman" panose="02020603050405020304" pitchFamily="18" charset="0"/>
                <a:cs typeface="Times New Roman" panose="02020603050405020304" pitchFamily="18" charset="0"/>
              </a:rPr>
              <a:t>as a man.”</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15401" t="15382" r="15625" b="7626"/>
          <a:stretch/>
        </p:blipFill>
        <p:spPr>
          <a:xfrm rot="5400000">
            <a:off x="1573840" y="340080"/>
            <a:ext cx="4667119" cy="4177721"/>
          </a:xfrm>
          <a:prstGeom prst="rect">
            <a:avLst/>
          </a:prstGeom>
        </p:spPr>
      </p:pic>
      <p:sp>
        <p:nvSpPr>
          <p:cNvPr id="9" name="ZoneTexte 8"/>
          <p:cNvSpPr txBox="1"/>
          <p:nvPr/>
        </p:nvSpPr>
        <p:spPr>
          <a:xfrm>
            <a:off x="189570" y="4762500"/>
            <a:ext cx="5716861" cy="1754326"/>
          </a:xfrm>
          <a:prstGeom prst="rect">
            <a:avLst/>
          </a:prstGeom>
          <a:noFill/>
        </p:spPr>
        <p:txBody>
          <a:bodyPr wrap="square" rtlCol="0">
            <a:spAutoFit/>
          </a:bodyPr>
          <a:lstStyle/>
          <a:p>
            <a:pPr algn="ctr"/>
            <a:r>
              <a:rPr lang="en-GB" dirty="0"/>
              <a:t>Abu Khalid stopped speaking. The people round </a:t>
            </a:r>
          </a:p>
          <a:p>
            <a:pPr algn="ctr"/>
            <a:r>
              <a:rPr lang="en-GB" dirty="0"/>
              <a:t>the fire were quiet for a time. Above them, in the black </a:t>
            </a:r>
          </a:p>
          <a:p>
            <a:pPr algn="ctr"/>
            <a:r>
              <a:rPr lang="en-GB" dirty="0"/>
              <a:t>sky, a hundred thousand stars shone, and among </a:t>
            </a:r>
          </a:p>
          <a:p>
            <a:pPr algn="ctr"/>
            <a:r>
              <a:rPr lang="en-GB" dirty="0"/>
              <a:t>the stars, a new moon had appeared. Behind the tents, </a:t>
            </a:r>
          </a:p>
          <a:p>
            <a:pPr algn="ctr"/>
            <a:r>
              <a:rPr lang="en-GB" dirty="0"/>
              <a:t>a camel coughed. All round people there was the great desert of the Rub El Khali.</a:t>
            </a:r>
          </a:p>
        </p:txBody>
      </p:sp>
      <p:sp>
        <p:nvSpPr>
          <p:cNvPr id="10" name="ZoneTexte 9"/>
          <p:cNvSpPr txBox="1"/>
          <p:nvPr/>
        </p:nvSpPr>
        <p:spPr>
          <a:xfrm>
            <a:off x="6240507" y="1028343"/>
            <a:ext cx="5991574" cy="4801314"/>
          </a:xfrm>
          <a:prstGeom prst="rect">
            <a:avLst/>
          </a:prstGeom>
          <a:noFill/>
        </p:spPr>
        <p:txBody>
          <a:bodyPr wrap="square" rtlCol="0">
            <a:spAutoFit/>
          </a:bodyPr>
          <a:lstStyle/>
          <a:p>
            <a:pPr algn="ctr"/>
            <a:r>
              <a:rPr lang="en-GB" dirty="0" err="1"/>
              <a:t>Hamad</a:t>
            </a:r>
            <a:r>
              <a:rPr lang="en-GB" dirty="0"/>
              <a:t> looked at the fire, the people, the stars and </a:t>
            </a:r>
          </a:p>
          <a:p>
            <a:pPr algn="ctr"/>
            <a:r>
              <a:rPr lang="en-GB" dirty="0"/>
              <a:t>new moon, and he thought, “ Perhaps it was just like </a:t>
            </a:r>
          </a:p>
          <a:p>
            <a:pPr algn="ctr"/>
            <a:r>
              <a:rPr lang="en-GB" dirty="0"/>
              <a:t>this in the days of our Prophet, more than thousand years ago. </a:t>
            </a:r>
          </a:p>
          <a:p>
            <a:pPr algn="ctr"/>
            <a:r>
              <a:rPr lang="en-GB" dirty="0"/>
              <a:t>Perhaps it will always be just like this.”</a:t>
            </a:r>
          </a:p>
          <a:p>
            <a:pPr algn="ctr"/>
            <a:r>
              <a:rPr lang="en-GB" dirty="0"/>
              <a:t>As Abu Khalid stood, all of the </a:t>
            </a:r>
            <a:r>
              <a:rPr lang="en-GB" dirty="0" err="1"/>
              <a:t>Beduin</a:t>
            </a:r>
            <a:r>
              <a:rPr lang="en-GB" dirty="0"/>
              <a:t> stood, and </a:t>
            </a:r>
          </a:p>
          <a:p>
            <a:pPr algn="ctr"/>
            <a:r>
              <a:rPr lang="en-GB" dirty="0"/>
              <a:t>so did </a:t>
            </a:r>
            <a:r>
              <a:rPr lang="en-GB" dirty="0" err="1"/>
              <a:t>Hamad</a:t>
            </a:r>
            <a:r>
              <a:rPr lang="en-GB" dirty="0"/>
              <a:t> and his brothers and sisters and the pilot</a:t>
            </a:r>
          </a:p>
          <a:p>
            <a:pPr algn="ctr"/>
            <a:r>
              <a:rPr lang="en-GB" dirty="0"/>
              <a:t>“ Allah Bless the old man,” said the women as they </a:t>
            </a:r>
          </a:p>
          <a:p>
            <a:pPr algn="ctr"/>
            <a:r>
              <a:rPr lang="en-GB" dirty="0"/>
              <a:t>picked  up their sleeping babies to take them to their tents.</a:t>
            </a:r>
          </a:p>
          <a:p>
            <a:pPr algn="ctr"/>
            <a:r>
              <a:rPr lang="en-GB" dirty="0"/>
              <a:t>“ Allah Bless you all,” said the old man and began </a:t>
            </a:r>
          </a:p>
          <a:p>
            <a:pPr algn="ctr"/>
            <a:r>
              <a:rPr lang="en-GB" dirty="0"/>
              <a:t>walking towards his tent. The men took his hand </a:t>
            </a:r>
          </a:p>
          <a:p>
            <a:pPr algn="ctr"/>
            <a:r>
              <a:rPr lang="en-GB" dirty="0"/>
              <a:t>and kissed it.</a:t>
            </a:r>
          </a:p>
          <a:p>
            <a:pPr algn="ctr"/>
            <a:endParaRPr lang="en-GB" dirty="0"/>
          </a:p>
          <a:p>
            <a:pPr algn="ctr"/>
            <a:r>
              <a:rPr lang="en-GB" dirty="0"/>
              <a:t>Soon, everyone was asleep, without trouble from dreams, until the new day was born and the call to Prayer </a:t>
            </a:r>
          </a:p>
          <a:p>
            <a:pPr algn="ctr"/>
            <a:r>
              <a:rPr lang="en-GB" dirty="0"/>
              <a:t>reminded them of their duty towards Allah. Then, </a:t>
            </a:r>
          </a:p>
          <a:p>
            <a:pPr algn="ctr"/>
            <a:r>
              <a:rPr lang="en-GB" dirty="0"/>
              <a:t>they rose, faced Mecca, the holy place, </a:t>
            </a:r>
          </a:p>
          <a:p>
            <a:pPr algn="ctr"/>
            <a:r>
              <a:rPr lang="en-GB" dirty="0"/>
              <a:t>and went down on their knees.</a:t>
            </a:r>
          </a:p>
        </p:txBody>
      </p:sp>
    </p:spTree>
    <p:extLst>
      <p:ext uri="{BB962C8B-B14F-4D97-AF65-F5344CB8AC3E}">
        <p14:creationId xmlns:p14="http://schemas.microsoft.com/office/powerpoint/2010/main" val="3410191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95771" y="609157"/>
            <a:ext cx="5818945" cy="2862322"/>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6000">
                <a:latin typeface="Dancing Scrip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b="1" dirty="0">
                <a:solidFill>
                  <a:schemeClr val="tx1"/>
                </a:solidFill>
              </a:rPr>
              <a:t>CHAPTER EIGHTEEN</a:t>
            </a:r>
          </a:p>
          <a:p>
            <a:endParaRPr lang="fr-FR" b="1" dirty="0">
              <a:solidFill>
                <a:schemeClr val="tx1"/>
              </a:solidFill>
            </a:endParaRPr>
          </a:p>
        </p:txBody>
      </p:sp>
      <p:sp>
        <p:nvSpPr>
          <p:cNvPr id="8" name="ZoneTexte 7"/>
          <p:cNvSpPr txBox="1"/>
          <p:nvPr/>
        </p:nvSpPr>
        <p:spPr>
          <a:xfrm>
            <a:off x="218946" y="2905780"/>
            <a:ext cx="5639505" cy="523220"/>
          </a:xfrm>
          <a:prstGeom prst="rect">
            <a:avLst/>
          </a:prstGeom>
          <a:noFill/>
        </p:spPr>
        <p:txBody>
          <a:bodyPr wrap="square" rtlCol="0">
            <a:spAutoFit/>
          </a:bodyPr>
          <a:lstStyle/>
          <a:p>
            <a:pPr algn="ctr"/>
            <a:r>
              <a:rPr lang="en-GB" sz="2800" b="1" i="1" dirty="0">
                <a:latin typeface="Castellar" panose="020A0402060406010301" pitchFamily="18" charset="0"/>
              </a:rPr>
              <a:t>The LAST CHAPTER</a:t>
            </a:r>
          </a:p>
        </p:txBody>
      </p:sp>
      <p:pic>
        <p:nvPicPr>
          <p:cNvPr id="3" name="Picture 2">
            <a:extLst>
              <a:ext uri="{FF2B5EF4-FFF2-40B4-BE49-F238E27FC236}">
                <a16:creationId xmlns:a16="http://schemas.microsoft.com/office/drawing/2014/main" id="{C6C5DBAE-B537-4882-B2E8-8922A0B2941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41779" y="5069082"/>
            <a:ext cx="5985738" cy="1745974"/>
          </a:xfrm>
          <a:prstGeom prst="rect">
            <a:avLst/>
          </a:prstGeom>
        </p:spPr>
      </p:pic>
      <p:sp>
        <p:nvSpPr>
          <p:cNvPr id="9" name="ZoneTexte 8"/>
          <p:cNvSpPr txBox="1"/>
          <p:nvPr/>
        </p:nvSpPr>
        <p:spPr>
          <a:xfrm>
            <a:off x="277918" y="3471479"/>
            <a:ext cx="5654649" cy="1938992"/>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6000">
                <a:latin typeface="Dancing Scrip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solidFill>
                  <a:schemeClr val="tx1"/>
                </a:solidFill>
              </a:rPr>
              <a:t>The Helicopter Arrives</a:t>
            </a:r>
          </a:p>
        </p:txBody>
      </p:sp>
      <p:sp>
        <p:nvSpPr>
          <p:cNvPr id="10" name="ZoneTexte 9"/>
          <p:cNvSpPr txBox="1"/>
          <p:nvPr/>
        </p:nvSpPr>
        <p:spPr>
          <a:xfrm>
            <a:off x="6250553" y="489734"/>
            <a:ext cx="5718412" cy="5355312"/>
          </a:xfrm>
          <a:prstGeom prst="rect">
            <a:avLst/>
          </a:prstGeom>
          <a:noFill/>
        </p:spPr>
        <p:txBody>
          <a:bodyPr wrap="square" rtlCol="0">
            <a:spAutoFit/>
          </a:bodyPr>
          <a:lstStyle/>
          <a:p>
            <a:pPr algn="ctr"/>
            <a:r>
              <a:rPr lang="en-GB" dirty="0">
                <a:latin typeface="Lucida Calligraphy" panose="03010101010101010101" pitchFamily="66" charset="0"/>
              </a:rPr>
              <a:t>Later in the morning, a helicopter arrived from </a:t>
            </a:r>
            <a:r>
              <a:rPr lang="en-GB" dirty="0" err="1">
                <a:latin typeface="Lucida Calligraphy" panose="03010101010101010101" pitchFamily="66" charset="0"/>
              </a:rPr>
              <a:t>Shaybah</a:t>
            </a:r>
            <a:r>
              <a:rPr lang="en-GB" dirty="0">
                <a:latin typeface="Lucida Calligraphy" panose="03010101010101010101" pitchFamily="66" charset="0"/>
              </a:rPr>
              <a:t> , and the loud voice of its engine brought fear to the camels and babies.</a:t>
            </a:r>
          </a:p>
          <a:p>
            <a:pPr algn="ctr"/>
            <a:r>
              <a:rPr lang="en-GB" dirty="0">
                <a:latin typeface="Lucida Calligraphy" panose="03010101010101010101" pitchFamily="66" charset="0"/>
              </a:rPr>
              <a:t>As it landed, great clouds of sand rose into the air until the engine stopped. </a:t>
            </a:r>
          </a:p>
          <a:p>
            <a:pPr algn="ctr"/>
            <a:r>
              <a:rPr lang="en-GB" dirty="0">
                <a:latin typeface="Lucida Calligraphy" panose="03010101010101010101" pitchFamily="66" charset="0"/>
              </a:rPr>
              <a:t>A door was opened and two men got out – big well-fed men.</a:t>
            </a:r>
          </a:p>
          <a:p>
            <a:pPr algn="ctr"/>
            <a:r>
              <a:rPr lang="en-GB" dirty="0">
                <a:latin typeface="Lucida Calligraphy" panose="03010101010101010101" pitchFamily="66" charset="0"/>
              </a:rPr>
              <a:t>“ Where</a:t>
            </a:r>
            <a:r>
              <a:rPr lang="fr-FR" dirty="0">
                <a:latin typeface="Lucida Calligraphy" panose="03010101010101010101" pitchFamily="66" charset="0"/>
              </a:rPr>
              <a:t>’</a:t>
            </a:r>
            <a:r>
              <a:rPr lang="en-GB" dirty="0">
                <a:latin typeface="Lucida Calligraphy" panose="03010101010101010101" pitchFamily="66" charset="0"/>
              </a:rPr>
              <a:t>s </a:t>
            </a:r>
            <a:r>
              <a:rPr lang="en-GB" dirty="0" err="1">
                <a:latin typeface="Lucida Calligraphy" panose="03010101010101010101" pitchFamily="66" charset="0"/>
              </a:rPr>
              <a:t>Saood</a:t>
            </a:r>
            <a:r>
              <a:rPr lang="en-GB" dirty="0">
                <a:latin typeface="Lucida Calligraphy" panose="03010101010101010101" pitchFamily="66" charset="0"/>
              </a:rPr>
              <a:t> </a:t>
            </a:r>
            <a:r>
              <a:rPr lang="en-GB" dirty="0" err="1">
                <a:latin typeface="Lucida Calligraphy" panose="03010101010101010101" pitchFamily="66" charset="0"/>
              </a:rPr>
              <a:t>Faysal</a:t>
            </a:r>
            <a:r>
              <a:rPr lang="en-GB" dirty="0">
                <a:latin typeface="Lucida Calligraphy" panose="03010101010101010101" pitchFamily="66" charset="0"/>
              </a:rPr>
              <a:t>?” one of them shouted, and then, when he saw the pilot, “ Where are those tools, </a:t>
            </a:r>
            <a:r>
              <a:rPr lang="en-GB" dirty="0" err="1">
                <a:latin typeface="Lucida Calligraphy" panose="03010101010101010101" pitchFamily="66" charset="0"/>
              </a:rPr>
              <a:t>Saood</a:t>
            </a:r>
            <a:r>
              <a:rPr lang="en-GB" dirty="0">
                <a:latin typeface="Lucida Calligraphy" panose="03010101010101010101" pitchFamily="66" charset="0"/>
              </a:rPr>
              <a:t>? We</a:t>
            </a:r>
            <a:r>
              <a:rPr lang="fr-FR" dirty="0">
                <a:latin typeface="Lucida Calligraphy" panose="03010101010101010101" pitchFamily="66" charset="0"/>
              </a:rPr>
              <a:t>’</a:t>
            </a:r>
            <a:r>
              <a:rPr lang="en-GB" dirty="0" err="1">
                <a:latin typeface="Lucida Calligraphy" panose="03010101010101010101" pitchFamily="66" charset="0"/>
              </a:rPr>
              <a:t>ve</a:t>
            </a:r>
            <a:r>
              <a:rPr lang="en-GB" dirty="0">
                <a:latin typeface="Lucida Calligraphy" panose="03010101010101010101" pitchFamily="66" charset="0"/>
              </a:rPr>
              <a:t> lost</a:t>
            </a:r>
          </a:p>
          <a:p>
            <a:pPr algn="ctr"/>
            <a:r>
              <a:rPr lang="en-GB" dirty="0">
                <a:latin typeface="Lucida Calligraphy" panose="03010101010101010101" pitchFamily="66" charset="0"/>
              </a:rPr>
              <a:t> four days work while we were waiting </a:t>
            </a:r>
          </a:p>
          <a:p>
            <a:pPr algn="ctr"/>
            <a:r>
              <a:rPr lang="en-GB" dirty="0">
                <a:latin typeface="Lucida Calligraphy" panose="03010101010101010101" pitchFamily="66" charset="0"/>
              </a:rPr>
              <a:t>for them. Is your radio broken? Will you </a:t>
            </a:r>
          </a:p>
          <a:p>
            <a:pPr algn="ctr"/>
            <a:r>
              <a:rPr lang="en-GB" dirty="0">
                <a:latin typeface="Lucida Calligraphy" panose="03010101010101010101" pitchFamily="66" charset="0"/>
              </a:rPr>
              <a:t>look at that plane ! Man, we are surely </a:t>
            </a:r>
          </a:p>
          <a:p>
            <a:pPr algn="ctr"/>
            <a:r>
              <a:rPr lang="en-GB" dirty="0">
                <a:latin typeface="Lucida Calligraphy" panose="03010101010101010101" pitchFamily="66" charset="0"/>
              </a:rPr>
              <a:t>going to have trouble when we try to move that. Ok, then, we</a:t>
            </a:r>
            <a:r>
              <a:rPr lang="fr-FR" dirty="0">
                <a:latin typeface="Lucida Calligraphy" panose="03010101010101010101" pitchFamily="66" charset="0"/>
              </a:rPr>
              <a:t>’</a:t>
            </a:r>
            <a:r>
              <a:rPr lang="en-GB" dirty="0" err="1">
                <a:latin typeface="Lucida Calligraphy" panose="03010101010101010101" pitchFamily="66" charset="0"/>
              </a:rPr>
              <a:t>ll</a:t>
            </a:r>
            <a:r>
              <a:rPr lang="en-GB" dirty="0">
                <a:latin typeface="Lucida Calligraphy" panose="03010101010101010101" pitchFamily="66" charset="0"/>
              </a:rPr>
              <a:t> send some fellows over for it later. Let us get those tools into the helicopter. Where are those children for Muscat? OK, boys and girls, let us go, </a:t>
            </a:r>
          </a:p>
          <a:p>
            <a:pPr algn="ctr"/>
            <a:r>
              <a:rPr lang="en-GB" dirty="0">
                <a:latin typeface="Lucida Calligraphy" panose="03010101010101010101" pitchFamily="66" charset="0"/>
              </a:rPr>
              <a:t>let us go. Come on now. Move yourselves !”</a:t>
            </a:r>
          </a:p>
        </p:txBody>
      </p:sp>
    </p:spTree>
    <p:extLst>
      <p:ext uri="{BB962C8B-B14F-4D97-AF65-F5344CB8AC3E}">
        <p14:creationId xmlns:p14="http://schemas.microsoft.com/office/powerpoint/2010/main" val="127754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87912" y="474345"/>
            <a:ext cx="4768948" cy="5909310"/>
          </a:xfrm>
          <a:prstGeom prst="rect">
            <a:avLst/>
          </a:prstGeom>
          <a:noFill/>
        </p:spPr>
        <p:txBody>
          <a:bodyPr wrap="square" rtlCol="0">
            <a:spAutoFit/>
          </a:bodyPr>
          <a:lstStyle/>
          <a:p>
            <a:pPr algn="ctr"/>
            <a:r>
              <a:rPr lang="en-GB" dirty="0"/>
              <a:t>“ Now, listen,” said Hamad. “ You are right.       We do not miss planes everyday, and we have not travelled by plane before. But we got from Muscat to Cairo safely. We had a good holiday with our aunt and uncle. We saw the River Nile. We came from Cairo to Jeddah. And now we have missed the plane from Jeddah to Muscat. All right. We will catch the next plane.”</a:t>
            </a:r>
          </a:p>
          <a:p>
            <a:pPr algn="ctr"/>
            <a:endParaRPr lang="en-GB" dirty="0"/>
          </a:p>
          <a:p>
            <a:pPr algn="ctr"/>
            <a:r>
              <a:rPr lang="en-GB" dirty="0"/>
              <a:t>“ Tomorrow,” said Salim.</a:t>
            </a:r>
          </a:p>
          <a:p>
            <a:pPr algn="ctr"/>
            <a:r>
              <a:rPr lang="en-GB" dirty="0"/>
              <a:t>“ How do you know?” asked Hamad.</a:t>
            </a:r>
          </a:p>
          <a:p>
            <a:pPr algn="ctr"/>
            <a:r>
              <a:rPr lang="en-GB" dirty="0"/>
              <a:t>“ I read it in the time-table,” replied Salim.</a:t>
            </a:r>
          </a:p>
          <a:p>
            <a:pPr algn="ctr"/>
            <a:r>
              <a:rPr lang="en-GB" dirty="0"/>
              <a:t>“ But we can not sit here in the airport all night!”, said Najaat.</a:t>
            </a:r>
          </a:p>
          <a:p>
            <a:pPr algn="ctr"/>
            <a:r>
              <a:rPr lang="en-GB" dirty="0"/>
              <a:t>“ I am tired,” said Sharifa. “ I want to go home. What are we going to do now?”</a:t>
            </a:r>
          </a:p>
          <a:p>
            <a:pPr algn="ctr"/>
            <a:r>
              <a:rPr lang="en-GB" dirty="0"/>
              <a:t>Hamad thought hard. “ Let us see how much money have we got,”  he said.</a:t>
            </a:r>
          </a:p>
          <a:p>
            <a:pPr algn="ctr"/>
            <a:r>
              <a:rPr lang="en-GB" dirty="0"/>
              <a:t>He did some counting. “ We have got 35 Rials.      I will ask somebody about a cheap hotel. Wait here,” he said.</a:t>
            </a:r>
          </a:p>
        </p:txBody>
      </p:sp>
      <p:sp>
        <p:nvSpPr>
          <p:cNvPr id="9" name="ZoneTexte 8"/>
          <p:cNvSpPr txBox="1"/>
          <p:nvPr/>
        </p:nvSpPr>
        <p:spPr>
          <a:xfrm>
            <a:off x="6414868" y="243723"/>
            <a:ext cx="5655212" cy="6740307"/>
          </a:xfrm>
          <a:prstGeom prst="rect">
            <a:avLst/>
          </a:prstGeom>
          <a:noFill/>
        </p:spPr>
        <p:txBody>
          <a:bodyPr wrap="square" rtlCol="0">
            <a:spAutoFit/>
          </a:bodyPr>
          <a:lstStyle/>
          <a:p>
            <a:pPr algn="ctr"/>
            <a:r>
              <a:rPr lang="en-GB" dirty="0"/>
              <a:t>Hamad walked across the airport waiting room. He saw     a young man who was wearing a blue coat and trousers   and  carrying a small blue bag.</a:t>
            </a:r>
          </a:p>
          <a:p>
            <a:pPr algn="ctr"/>
            <a:r>
              <a:rPr lang="en-GB" dirty="0"/>
              <a:t>He went up to him and said, “ Good morning, Sir.              Can you help me, please?”</a:t>
            </a:r>
          </a:p>
          <a:p>
            <a:pPr algn="ctr"/>
            <a:r>
              <a:rPr lang="en-GB" dirty="0"/>
              <a:t>“ What is the trouble?” the young man asked.</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t>“How much is it to stay in a hotel in Jeddah?”             Hamad asked. The young man laughed.                                  “ I do not know,” he said.  “ I am a pilot, not a hotel-keeper. But…hotels are expensive here.”                                              “ Are you here on holiday?” he asked.</a:t>
            </a:r>
          </a:p>
          <a:p>
            <a:pPr algn="ctr"/>
            <a:r>
              <a:rPr lang="en-GB" dirty="0"/>
              <a:t>“ Our holiday is over. We are trying to get home now,” replied Hamad.</a:t>
            </a:r>
          </a:p>
          <a:p>
            <a:pPr algn="ctr"/>
            <a:endParaRPr lang="en-GB" dirty="0"/>
          </a:p>
        </p:txBody>
      </p:sp>
      <p:pic>
        <p:nvPicPr>
          <p:cNvPr id="10" name="Image 9"/>
          <p:cNvPicPr>
            <a:picLocks noChangeAspect="1"/>
          </p:cNvPicPr>
          <p:nvPr/>
        </p:nvPicPr>
        <p:blipFill rotWithShape="1">
          <a:blip r:embed="rId3">
            <a:extLst>
              <a:ext uri="{28A0092B-C50C-407E-A947-70E740481C1C}">
                <a14:useLocalDpi xmlns:a14="http://schemas.microsoft.com/office/drawing/2010/main" val="0"/>
              </a:ext>
            </a:extLst>
          </a:blip>
          <a:srcRect t="23385" b="11385"/>
          <a:stretch/>
        </p:blipFill>
        <p:spPr>
          <a:xfrm>
            <a:off x="6414868" y="1970099"/>
            <a:ext cx="5641144" cy="2686307"/>
          </a:xfrm>
          <a:prstGeom prst="rect">
            <a:avLst/>
          </a:prstGeom>
        </p:spPr>
      </p:pic>
    </p:spTree>
    <p:extLst>
      <p:ext uri="{BB962C8B-B14F-4D97-AF65-F5344CB8AC3E}">
        <p14:creationId xmlns:p14="http://schemas.microsoft.com/office/powerpoint/2010/main" val="1687664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6" name="Groupe 5"/>
          <p:cNvGrpSpPr/>
          <p:nvPr/>
        </p:nvGrpSpPr>
        <p:grpSpPr>
          <a:xfrm>
            <a:off x="191070" y="109185"/>
            <a:ext cx="5609230" cy="3641758"/>
            <a:chOff x="532263" y="2947920"/>
            <a:chExt cx="4626591" cy="3971498"/>
          </a:xfrm>
        </p:grpSpPr>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33108" t="9408" r="42333" b="58269"/>
            <a:stretch/>
          </p:blipFill>
          <p:spPr>
            <a:xfrm>
              <a:off x="532263" y="2947920"/>
              <a:ext cx="2470246" cy="1828798"/>
            </a:xfrm>
            <a:prstGeom prst="rect">
              <a:avLst/>
            </a:prstGeom>
          </p:spPr>
        </p:pic>
        <p:pic>
          <p:nvPicPr>
            <p:cNvPr id="9" name="Image 8"/>
            <p:cNvPicPr>
              <a:picLocks noChangeAspect="1"/>
            </p:cNvPicPr>
            <p:nvPr/>
          </p:nvPicPr>
          <p:blipFill rotWithShape="1">
            <a:blip r:embed="rId4" cstate="print">
              <a:extLst>
                <a:ext uri="{28A0092B-C50C-407E-A947-70E740481C1C}">
                  <a14:useLocalDpi xmlns:a14="http://schemas.microsoft.com/office/drawing/2010/main" val="0"/>
                </a:ext>
              </a:extLst>
            </a:blip>
            <a:srcRect l="33108" t="46314" r="20895" b="15815"/>
            <a:stretch/>
          </p:blipFill>
          <p:spPr>
            <a:xfrm>
              <a:off x="532263" y="4776718"/>
              <a:ext cx="4626591" cy="2142700"/>
            </a:xfrm>
            <a:prstGeom prst="rect">
              <a:avLst/>
            </a:prstGeom>
          </p:spPr>
        </p:pic>
        <p:pic>
          <p:nvPicPr>
            <p:cNvPr id="10" name="Image 9"/>
            <p:cNvPicPr>
              <a:picLocks noChangeAspect="1"/>
            </p:cNvPicPr>
            <p:nvPr/>
          </p:nvPicPr>
          <p:blipFill rotWithShape="1">
            <a:blip r:embed="rId5" cstate="print">
              <a:extLst>
                <a:ext uri="{28A0092B-C50C-407E-A947-70E740481C1C}">
                  <a14:useLocalDpi xmlns:a14="http://schemas.microsoft.com/office/drawing/2010/main" val="0"/>
                </a:ext>
              </a:extLst>
            </a:blip>
            <a:srcRect l="31750" t="32323" r="42334" b="49103"/>
            <a:stretch/>
          </p:blipFill>
          <p:spPr>
            <a:xfrm>
              <a:off x="3002509" y="2947920"/>
              <a:ext cx="2156345" cy="1828798"/>
            </a:xfrm>
            <a:prstGeom prst="rect">
              <a:avLst/>
            </a:prstGeom>
          </p:spPr>
        </p:pic>
      </p:grpSp>
      <p:sp>
        <p:nvSpPr>
          <p:cNvPr id="11" name="ZoneTexte 10"/>
          <p:cNvSpPr txBox="1"/>
          <p:nvPr/>
        </p:nvSpPr>
        <p:spPr>
          <a:xfrm>
            <a:off x="191070" y="3844330"/>
            <a:ext cx="5609230" cy="2308324"/>
          </a:xfrm>
          <a:prstGeom prst="rect">
            <a:avLst/>
          </a:prstGeom>
          <a:noFill/>
        </p:spPr>
        <p:txBody>
          <a:bodyPr wrap="square" rtlCol="0">
            <a:spAutoFit/>
          </a:bodyPr>
          <a:lstStyle/>
          <a:p>
            <a:pPr algn="ctr"/>
            <a:r>
              <a:rPr lang="en-GB" dirty="0">
                <a:latin typeface="Lucida Handwriting" panose="03010101010101010101" pitchFamily="66" charset="0"/>
              </a:rPr>
              <a:t>Quickly</a:t>
            </a:r>
            <a:r>
              <a:rPr lang="en-GB" dirty="0">
                <a:latin typeface="Lucida Calligraphy" panose="03010101010101010101" pitchFamily="66" charset="0"/>
              </a:rPr>
              <a:t> the tools were taken from the </a:t>
            </a:r>
          </a:p>
          <a:p>
            <a:pPr algn="ctr"/>
            <a:r>
              <a:rPr lang="en-GB" dirty="0">
                <a:latin typeface="Lucida Calligraphy" panose="03010101010101010101" pitchFamily="66" charset="0"/>
              </a:rPr>
              <a:t>plane and put into the helicopter. </a:t>
            </a:r>
          </a:p>
          <a:p>
            <a:pPr algn="ctr"/>
            <a:r>
              <a:rPr lang="en-GB" dirty="0" err="1">
                <a:latin typeface="Lucida Calligraphy" panose="03010101010101010101" pitchFamily="66" charset="0"/>
              </a:rPr>
              <a:t>Hamad</a:t>
            </a:r>
            <a:r>
              <a:rPr lang="en-GB" dirty="0">
                <a:latin typeface="Lucida Calligraphy" panose="03010101010101010101" pitchFamily="66" charset="0"/>
              </a:rPr>
              <a:t> and his brothers and sisters said goodbye to the </a:t>
            </a:r>
            <a:r>
              <a:rPr lang="en-GB" dirty="0" err="1">
                <a:latin typeface="Lucida Calligraphy" panose="03010101010101010101" pitchFamily="66" charset="0"/>
              </a:rPr>
              <a:t>Beduin</a:t>
            </a:r>
            <a:r>
              <a:rPr lang="en-GB" dirty="0">
                <a:latin typeface="Lucida Calligraphy" panose="03010101010101010101" pitchFamily="66" charset="0"/>
              </a:rPr>
              <a:t> and thanked them </a:t>
            </a:r>
          </a:p>
          <a:p>
            <a:pPr algn="ctr"/>
            <a:r>
              <a:rPr lang="en-GB" dirty="0">
                <a:latin typeface="Lucida Calligraphy" panose="03010101010101010101" pitchFamily="66" charset="0"/>
              </a:rPr>
              <a:t>for everything they had done to help them.</a:t>
            </a:r>
          </a:p>
          <a:p>
            <a:pPr algn="ctr"/>
            <a:r>
              <a:rPr lang="en-GB" dirty="0">
                <a:latin typeface="Lucida Calligraphy" panose="03010101010101010101" pitchFamily="66" charset="0"/>
              </a:rPr>
              <a:t>Then, they climbed into the helicopter. </a:t>
            </a:r>
          </a:p>
          <a:p>
            <a:pPr algn="ctr"/>
            <a:r>
              <a:rPr lang="en-GB" dirty="0">
                <a:latin typeface="Lucida Calligraphy" panose="03010101010101010101" pitchFamily="66" charset="0"/>
              </a:rPr>
              <a:t>The engine was started and the helicopter lifted-off and began climbing into the sky.</a:t>
            </a:r>
          </a:p>
        </p:txBody>
      </p:sp>
      <p:sp>
        <p:nvSpPr>
          <p:cNvPr id="12" name="ZoneTexte 11"/>
          <p:cNvSpPr txBox="1"/>
          <p:nvPr/>
        </p:nvSpPr>
        <p:spPr>
          <a:xfrm>
            <a:off x="6251115" y="109185"/>
            <a:ext cx="5663821" cy="1200329"/>
          </a:xfrm>
          <a:prstGeom prst="rect">
            <a:avLst/>
          </a:prstGeom>
          <a:noFill/>
        </p:spPr>
        <p:txBody>
          <a:bodyPr wrap="square" rtlCol="0">
            <a:spAutoFit/>
          </a:bodyPr>
          <a:lstStyle/>
          <a:p>
            <a:r>
              <a:rPr lang="en-GB" dirty="0">
                <a:latin typeface="Lucida Calligraphy" panose="03010101010101010101" pitchFamily="66" charset="0"/>
              </a:rPr>
              <a:t>As the helicopter passed over the tents, the helicopter pilot looked down. </a:t>
            </a:r>
          </a:p>
          <a:p>
            <a:r>
              <a:rPr lang="en-GB" dirty="0">
                <a:latin typeface="Lucida Calligraphy" panose="03010101010101010101" pitchFamily="66" charset="0"/>
              </a:rPr>
              <a:t>Then he turned to his friend and said, “ Man, will you look at those tents !”</a:t>
            </a:r>
          </a:p>
        </p:txBody>
      </p:sp>
      <p:pic>
        <p:nvPicPr>
          <p:cNvPr id="13" name="Image 12"/>
          <p:cNvPicPr>
            <a:picLocks noChangeAspect="1"/>
          </p:cNvPicPr>
          <p:nvPr/>
        </p:nvPicPr>
        <p:blipFill rotWithShape="1">
          <a:blip r:embed="rId6" cstate="print">
            <a:extLst>
              <a:ext uri="{28A0092B-C50C-407E-A947-70E740481C1C}">
                <a14:useLocalDpi xmlns:a14="http://schemas.microsoft.com/office/drawing/2010/main" val="0"/>
              </a:ext>
            </a:extLst>
          </a:blip>
          <a:srcRect l="27273" t="10372" r="21710" b="8096"/>
          <a:stretch/>
        </p:blipFill>
        <p:spPr>
          <a:xfrm>
            <a:off x="6304096" y="1282970"/>
            <a:ext cx="5557857" cy="3864508"/>
          </a:xfrm>
          <a:prstGeom prst="rect">
            <a:avLst/>
          </a:prstGeom>
        </p:spPr>
      </p:pic>
      <p:sp>
        <p:nvSpPr>
          <p:cNvPr id="14" name="ZoneTexte 13"/>
          <p:cNvSpPr txBox="1"/>
          <p:nvPr/>
        </p:nvSpPr>
        <p:spPr>
          <a:xfrm>
            <a:off x="6391733" y="5349922"/>
            <a:ext cx="5386389" cy="1477328"/>
          </a:xfrm>
          <a:prstGeom prst="rect">
            <a:avLst/>
          </a:prstGeom>
          <a:noFill/>
        </p:spPr>
        <p:txBody>
          <a:bodyPr wrap="square" rtlCol="0">
            <a:spAutoFit/>
          </a:bodyPr>
          <a:lstStyle/>
          <a:p>
            <a:r>
              <a:rPr lang="en-GB" dirty="0">
                <a:latin typeface="Lucida Calligraphy" panose="03010101010101010101" pitchFamily="66" charset="0"/>
              </a:rPr>
              <a:t>“ How do these people live? What a life !”</a:t>
            </a:r>
          </a:p>
          <a:p>
            <a:r>
              <a:rPr lang="en-GB" dirty="0">
                <a:latin typeface="Lucida Calligraphy" panose="03010101010101010101" pitchFamily="66" charset="0"/>
              </a:rPr>
              <a:t>“ Yeah,” said his friend, “ What a life ! No AC, no ice-cream, no TV. What a life !”</a:t>
            </a:r>
          </a:p>
          <a:p>
            <a:pPr algn="ctr"/>
            <a:r>
              <a:rPr lang="en-GB" sz="3600" b="1" dirty="0">
                <a:solidFill>
                  <a:schemeClr val="bg1"/>
                </a:solidFill>
                <a:latin typeface="Lucida Calligraphy" panose="03010101010101010101" pitchFamily="66" charset="0"/>
              </a:rPr>
              <a:t>THE END</a:t>
            </a:r>
          </a:p>
        </p:txBody>
      </p:sp>
    </p:spTree>
    <p:extLst>
      <p:ext uri="{BB962C8B-B14F-4D97-AF65-F5344CB8AC3E}">
        <p14:creationId xmlns:p14="http://schemas.microsoft.com/office/powerpoint/2010/main" val="1738890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3308" y="248340"/>
            <a:ext cx="5617027" cy="6247864"/>
          </a:xfrm>
          <a:prstGeom prst="rect">
            <a:avLst/>
          </a:prstGeom>
          <a:noFill/>
        </p:spPr>
        <p:txBody>
          <a:bodyPr wrap="square" rtlCol="0">
            <a:spAutoFit/>
          </a:bodyPr>
          <a:lstStyle/>
          <a:p>
            <a:pPr algn="ctr"/>
            <a:r>
              <a:rPr lang="en-GB" dirty="0"/>
              <a:t>“</a:t>
            </a:r>
            <a:r>
              <a:rPr lang="en-GB" sz="2000" dirty="0"/>
              <a:t>WE?” wondered the young pilot.</a:t>
            </a:r>
          </a:p>
          <a:p>
            <a:pPr algn="ctr"/>
            <a:r>
              <a:rPr lang="en-GB" sz="2000" dirty="0"/>
              <a:t>“ Yes. Myself, my two brothers and my two sisters.”</a:t>
            </a:r>
          </a:p>
          <a:p>
            <a:pPr algn="ctr"/>
            <a:r>
              <a:rPr lang="en-GB" sz="2000" dirty="0"/>
              <a:t>“ M</a:t>
            </a:r>
            <a:r>
              <a:rPr lang="fr-FR" sz="2000" dirty="0"/>
              <a:t>’</a:t>
            </a:r>
            <a:r>
              <a:rPr lang="en-GB" sz="2000" dirty="0"/>
              <a:t>m,” said the pilot. “ Five of you…that is going to cost a lot if you stay at a hotel!                              Where is your home?”                                                              “ Muscat,” answered Hamad.</a:t>
            </a:r>
          </a:p>
          <a:p>
            <a:pPr algn="ctr"/>
            <a:r>
              <a:rPr lang="en-GB" sz="2000" dirty="0"/>
              <a:t>“ Ah,” said the pilot, “ there was a plane to Muscat only an hour ago. Why </a:t>
            </a:r>
            <a:r>
              <a:rPr lang="en-GB" sz="2000" dirty="0" err="1"/>
              <a:t>didn</a:t>
            </a:r>
            <a:r>
              <a:rPr lang="fr-FR" sz="2000" dirty="0"/>
              <a:t>’</a:t>
            </a:r>
            <a:r>
              <a:rPr lang="en-GB" sz="2000" dirty="0"/>
              <a:t>t you take it?             What happened?”</a:t>
            </a:r>
          </a:p>
          <a:p>
            <a:pPr algn="ctr"/>
            <a:r>
              <a:rPr lang="en-GB" sz="2000" dirty="0"/>
              <a:t>“ We just missed it,” said Hamad.</a:t>
            </a:r>
          </a:p>
          <a:p>
            <a:pPr algn="ctr"/>
            <a:r>
              <a:rPr lang="en-GB" sz="2000" dirty="0"/>
              <a:t>“ I think I can help you”, said the young pilot. “ I</a:t>
            </a:r>
            <a:r>
              <a:rPr lang="fr-FR" sz="2000" dirty="0"/>
              <a:t>’</a:t>
            </a:r>
            <a:r>
              <a:rPr lang="en-GB" sz="2000" dirty="0"/>
              <a:t>m going to fly a plane to Muscat today. It is only a    small plane, but it</a:t>
            </a:r>
            <a:r>
              <a:rPr lang="fr-FR" sz="2000" dirty="0"/>
              <a:t>’</a:t>
            </a:r>
            <a:r>
              <a:rPr lang="en-GB" sz="2000" dirty="0"/>
              <a:t>s big enough to take you five.    Go back to join your brothers and sisters and wait for me. I must make a phone call.                                        I</a:t>
            </a:r>
            <a:r>
              <a:rPr lang="fr-FR" sz="2000" dirty="0"/>
              <a:t>’</a:t>
            </a:r>
            <a:r>
              <a:rPr lang="en-GB" sz="2000" dirty="0" err="1"/>
              <a:t>ll</a:t>
            </a:r>
            <a:r>
              <a:rPr lang="en-GB" sz="2000" dirty="0"/>
              <a:t> come back  in a few minutes.”</a:t>
            </a:r>
          </a:p>
          <a:p>
            <a:pPr algn="ctr"/>
            <a:r>
              <a:rPr lang="en-GB" sz="2000" dirty="0"/>
              <a:t>A few minutes later, the young pilot came back to the waiting room and waved to Hamad.</a:t>
            </a:r>
          </a:p>
          <a:p>
            <a:pPr algn="ctr"/>
            <a:r>
              <a:rPr lang="en-GB" sz="2000" dirty="0"/>
              <a:t>“ Come on, boys and girls, I think he is going to     help us,” said Hamad. </a:t>
            </a:r>
          </a:p>
        </p:txBody>
      </p:sp>
      <p:sp>
        <p:nvSpPr>
          <p:cNvPr id="8" name="ZoneTexte 7"/>
          <p:cNvSpPr txBox="1"/>
          <p:nvPr/>
        </p:nvSpPr>
        <p:spPr>
          <a:xfrm>
            <a:off x="6454593" y="179788"/>
            <a:ext cx="5384800" cy="7294305"/>
          </a:xfrm>
          <a:prstGeom prst="rect">
            <a:avLst/>
          </a:prstGeom>
          <a:noFill/>
        </p:spPr>
        <p:txBody>
          <a:bodyPr wrap="square" rtlCol="0">
            <a:spAutoFit/>
          </a:bodyPr>
          <a:lstStyle/>
          <a:p>
            <a:pPr algn="ctr"/>
            <a:r>
              <a:rPr lang="en-GB" dirty="0"/>
              <a:t>They picked up their bags and followed the young pilot out of the waiting room and across to a small plane with two engines.</a:t>
            </a:r>
          </a:p>
          <a:p>
            <a:pPr algn="ctr"/>
            <a:r>
              <a:rPr lang="en-GB" dirty="0"/>
              <a:t>“This is your chance,” said the pilot, “ I am flying this small plane to Muscat. We will stop at </a:t>
            </a:r>
            <a:r>
              <a:rPr lang="en-GB" dirty="0" err="1"/>
              <a:t>Shaybah</a:t>
            </a:r>
            <a:r>
              <a:rPr lang="en-GB" dirty="0"/>
              <a:t> on the way. I have some tools for the oil-men there. We will also get more petrol for the plane there and then we will continue our way to Muscat. You will be home this evening.”</a:t>
            </a:r>
          </a:p>
          <a:p>
            <a:pPr algn="ctr"/>
            <a:r>
              <a:rPr lang="en-GB" dirty="0"/>
              <a:t>“ </a:t>
            </a:r>
            <a:r>
              <a:rPr lang="en-GB" dirty="0" err="1"/>
              <a:t>Inshallah</a:t>
            </a:r>
            <a:r>
              <a:rPr lang="en-GB" dirty="0"/>
              <a:t>,” said little Sharifa quietly.</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t>“ Right,” said the pilot “ everybody gets on board, please. Hurry up, please.”</a:t>
            </a:r>
          </a:p>
          <a:p>
            <a:pPr algn="ctr"/>
            <a:r>
              <a:rPr lang="en-GB" dirty="0"/>
              <a:t>He got into the pilot</a:t>
            </a:r>
            <a:r>
              <a:rPr lang="fr-FR" dirty="0"/>
              <a:t>’</a:t>
            </a:r>
            <a:r>
              <a:rPr lang="en-GB" dirty="0"/>
              <a:t>s seat and said: “ My name is </a:t>
            </a:r>
            <a:r>
              <a:rPr lang="en-GB" dirty="0" err="1"/>
              <a:t>Saood</a:t>
            </a:r>
            <a:r>
              <a:rPr lang="en-GB" dirty="0"/>
              <a:t> </a:t>
            </a:r>
            <a:r>
              <a:rPr lang="en-GB" dirty="0" err="1"/>
              <a:t>Faysal</a:t>
            </a:r>
            <a:r>
              <a:rPr lang="en-GB" dirty="0"/>
              <a:t> and my home is in Qatar.”</a:t>
            </a:r>
          </a:p>
          <a:p>
            <a:endParaRPr lang="en-GB" dirty="0"/>
          </a:p>
          <a:p>
            <a:endParaRPr lang="en-GB" dirty="0"/>
          </a:p>
        </p:txBody>
      </p:sp>
      <p:pic>
        <p:nvPicPr>
          <p:cNvPr id="9" name="Image 8"/>
          <p:cNvPicPr>
            <a:picLocks noChangeAspect="1"/>
          </p:cNvPicPr>
          <p:nvPr/>
        </p:nvPicPr>
        <p:blipFill rotWithShape="1">
          <a:blip r:embed="rId3">
            <a:extLst>
              <a:ext uri="{28A0092B-C50C-407E-A947-70E740481C1C}">
                <a14:useLocalDpi xmlns:a14="http://schemas.microsoft.com/office/drawing/2010/main" val="0"/>
              </a:ext>
            </a:extLst>
          </a:blip>
          <a:srcRect l="27619" t="13756" r="9524" b="9841"/>
          <a:stretch/>
        </p:blipFill>
        <p:spPr>
          <a:xfrm>
            <a:off x="6287499" y="3091543"/>
            <a:ext cx="5747657" cy="2365828"/>
          </a:xfrm>
          <a:prstGeom prst="rect">
            <a:avLst/>
          </a:prstGeom>
        </p:spPr>
      </p:pic>
    </p:spTree>
    <p:extLst>
      <p:ext uri="{BB962C8B-B14F-4D97-AF65-F5344CB8AC3E}">
        <p14:creationId xmlns:p14="http://schemas.microsoft.com/office/powerpoint/2010/main" val="1068297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3308" y="406675"/>
            <a:ext cx="5617027" cy="5078313"/>
          </a:xfrm>
          <a:prstGeom prst="rect">
            <a:avLst/>
          </a:prstGeom>
          <a:noFill/>
        </p:spPr>
        <p:txBody>
          <a:bodyPr wrap="square" rtlCol="0">
            <a:spAutoFit/>
          </a:bodyPr>
          <a:lstStyle/>
          <a:p>
            <a:pPr algn="ctr"/>
            <a:r>
              <a:rPr lang="en-GB" sz="2000" dirty="0"/>
              <a:t>The pilot started the two engines and spoke</a:t>
            </a:r>
          </a:p>
          <a:p>
            <a:pPr algn="ctr"/>
            <a:r>
              <a:rPr lang="en-GB" sz="2000" dirty="0"/>
              <a:t> into his radio.</a:t>
            </a:r>
          </a:p>
          <a:p>
            <a:pPr algn="ctr"/>
            <a:r>
              <a:rPr lang="en-GB" sz="2000" dirty="0"/>
              <a:t>Then, the plane began to move towards the runway. </a:t>
            </a:r>
          </a:p>
          <a:p>
            <a:pPr algn="ctr"/>
            <a:r>
              <a:rPr lang="en-GB" sz="2000" dirty="0"/>
              <a:t>After a few minutes, the plane took off .                     It started to climb into the sky, away from Jeddah.</a:t>
            </a:r>
          </a:p>
          <a:p>
            <a:pPr algn="ctr"/>
            <a:endParaRPr lang="en-GB" sz="2400" dirty="0"/>
          </a:p>
          <a:p>
            <a:pPr algn="ctr"/>
            <a:r>
              <a:rPr lang="en-GB" sz="2000" dirty="0"/>
              <a:t>The children looked back. The airport now      seemed very small as the plane climbed higher.</a:t>
            </a:r>
          </a:p>
          <a:p>
            <a:pPr algn="ctr"/>
            <a:r>
              <a:rPr lang="en-GB" sz="2000" dirty="0"/>
              <a:t>Hamad looked at his brothers and sisters in their seats. Everybody was comfortable.                      Sharifa was nearly asleep. Najaat was quiet. Suleiman was sitting next to the pilot. He was watching everything </a:t>
            </a:r>
            <a:r>
              <a:rPr lang="en-GB" sz="2000" dirty="0" err="1"/>
              <a:t>Saood</a:t>
            </a:r>
            <a:r>
              <a:rPr lang="en-GB" sz="2000" dirty="0"/>
              <a:t> was doing.                       Salim was reading.</a:t>
            </a:r>
          </a:p>
          <a:p>
            <a:pPr algn="ctr"/>
            <a:r>
              <a:rPr lang="en-GB" sz="2000" dirty="0"/>
              <a:t>Hamad felt very tired. He closed his eyes                        and fell asleep.</a:t>
            </a:r>
          </a:p>
        </p:txBody>
      </p:sp>
      <p:pic>
        <p:nvPicPr>
          <p:cNvPr id="3" name="Picture 2">
            <a:extLst>
              <a:ext uri="{FF2B5EF4-FFF2-40B4-BE49-F238E27FC236}">
                <a16:creationId xmlns:a16="http://schemas.microsoft.com/office/drawing/2014/main" id="{5DE98390-044B-4F03-A66E-51CE3968B7D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6000" y="0"/>
            <a:ext cx="6096000" cy="6858000"/>
          </a:xfrm>
          <a:prstGeom prst="rect">
            <a:avLst/>
          </a:prstGeom>
        </p:spPr>
      </p:pic>
      <p:sp>
        <p:nvSpPr>
          <p:cNvPr id="8" name="ZoneTexte 7"/>
          <p:cNvSpPr txBox="1"/>
          <p:nvPr/>
        </p:nvSpPr>
        <p:spPr>
          <a:xfrm>
            <a:off x="6382374" y="1637780"/>
            <a:ext cx="5350822" cy="2616101"/>
          </a:xfrm>
          <a:prstGeom prst="rect">
            <a:avLst/>
          </a:prstGeom>
          <a:noFill/>
        </p:spPr>
        <p:txBody>
          <a:bodyPr wrap="square" rtlCol="0">
            <a:spAutoFit/>
          </a:bodyPr>
          <a:lstStyle/>
          <a:p>
            <a:r>
              <a:rPr lang="fr-FR" sz="6000" dirty="0">
                <a:latin typeface="Algerian" panose="04020705040A02060702" pitchFamily="82" charset="0"/>
              </a:rPr>
              <a:t>CHAPTER TWO</a:t>
            </a:r>
          </a:p>
          <a:p>
            <a:endParaRPr lang="fr-FR" sz="6000" dirty="0">
              <a:solidFill>
                <a:schemeClr val="bg1"/>
              </a:solidFill>
              <a:latin typeface="Algerian" panose="04020705040A02060702" pitchFamily="82" charset="0"/>
            </a:endParaRPr>
          </a:p>
          <a:p>
            <a:pPr algn="ctr"/>
            <a:r>
              <a:rPr lang="fr-FR" sz="4400" b="1" dirty="0">
                <a:solidFill>
                  <a:srgbClr val="C00000"/>
                </a:solidFill>
                <a:effectLst>
                  <a:outerShdw blurRad="38100" dist="38100" dir="2700000" algn="tl">
                    <a:srgbClr val="000000">
                      <a:alpha val="43137"/>
                    </a:srgbClr>
                  </a:outerShdw>
                </a:effectLst>
                <a:latin typeface="Lucida Handwriting" panose="03010101010101010101" pitchFamily="66" charset="0"/>
              </a:rPr>
              <a:t>The Sandstorm</a:t>
            </a:r>
            <a:endParaRPr lang="en-GB" sz="4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p:txBody>
      </p:sp>
    </p:spTree>
    <p:extLst>
      <p:ext uri="{BB962C8B-B14F-4D97-AF65-F5344CB8AC3E}">
        <p14:creationId xmlns:p14="http://schemas.microsoft.com/office/powerpoint/2010/main" val="2479737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21257" y="197346"/>
            <a:ext cx="5576552" cy="6463308"/>
          </a:xfrm>
          <a:prstGeom prst="rect">
            <a:avLst/>
          </a:prstGeom>
          <a:noFill/>
        </p:spPr>
        <p:txBody>
          <a:bodyPr wrap="square" rtlCol="0">
            <a:spAutoFit/>
          </a:bodyPr>
          <a:lstStyle/>
          <a:p>
            <a:pPr algn="ctr"/>
            <a:r>
              <a:rPr lang="en-GB" dirty="0"/>
              <a:t>While Hamad was sleeping, the plane was flying to the east. The pilot, Saood Faysal, pointed once to the south and said to Suleiman, “ you can just see the Tuwaiq Mountains now. We are climbing. We have to go high to cross them.”</a:t>
            </a:r>
          </a:p>
          <a:p>
            <a:pPr algn="ctr"/>
            <a:r>
              <a:rPr lang="en-GB" dirty="0"/>
              <a:t>   The plane climbed and climbed, and Suleiman kept looking through the window. He could see the mountains clearly. The land looked like a sea of stones.</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t>Then the pilot pointed again and said,                              “the name of that town over there is Leila.”                                                          Suleiman could see just some water and gardens.      There were also some large modern buildings there.</a:t>
            </a:r>
          </a:p>
          <a:p>
            <a:pPr algn="ctr"/>
            <a:r>
              <a:rPr lang="en-GB" dirty="0"/>
              <a:t>The plane flew to the east Suleiman was almost asleep when the pilot touched his arm and pointed to a brown cloud in front of the plane. “ Sandstorm!,” he shouted.</a:t>
            </a: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l="28967" t="12958" r="7934" b="5915"/>
          <a:stretch/>
        </p:blipFill>
        <p:spPr>
          <a:xfrm>
            <a:off x="246132" y="2395712"/>
            <a:ext cx="5410555" cy="2271053"/>
          </a:xfrm>
          <a:prstGeom prst="rect">
            <a:avLst/>
          </a:prstGeom>
        </p:spPr>
      </p:pic>
      <p:sp>
        <p:nvSpPr>
          <p:cNvPr id="9" name="ZoneTexte 8"/>
          <p:cNvSpPr txBox="1"/>
          <p:nvPr/>
        </p:nvSpPr>
        <p:spPr>
          <a:xfrm>
            <a:off x="6294191" y="561194"/>
            <a:ext cx="5771015" cy="5940088"/>
          </a:xfrm>
          <a:prstGeom prst="rect">
            <a:avLst/>
          </a:prstGeom>
          <a:noFill/>
        </p:spPr>
        <p:txBody>
          <a:bodyPr wrap="square" rtlCol="0">
            <a:spAutoFit/>
          </a:bodyPr>
          <a:lstStyle/>
          <a:p>
            <a:pPr algn="ctr"/>
            <a:r>
              <a:rPr lang="en-GB" sz="2000" dirty="0"/>
              <a:t>The pilot began speaking into his radio. </a:t>
            </a:r>
          </a:p>
          <a:p>
            <a:pPr algn="ctr"/>
            <a:r>
              <a:rPr lang="en-GB" sz="2000" dirty="0"/>
              <a:t>“ Hello Shaybah! Hello Shaybah! Otter 5 here. Saood Faysal in Otter 5 reporting. Are you receiving?          Are you receiving?”</a:t>
            </a:r>
          </a:p>
          <a:p>
            <a:pPr algn="ctr"/>
            <a:r>
              <a:rPr lang="en-GB" sz="2000" dirty="0"/>
              <a:t>The answer came back: “ Hello Otter 5. Hello Saood. Shaybah here. We can hear you clearly.                 Please report.”</a:t>
            </a:r>
          </a:p>
          <a:p>
            <a:pPr algn="ctr"/>
            <a:r>
              <a:rPr lang="en-GB" sz="2000" dirty="0"/>
              <a:t>Saood spoke again: “ Hello Shaybah. Otter 5 here. Saood Faysal reporting. I am 700 km far. I am flying at 3000 metres. I hope to arrive in Shaybah in 2 hours</a:t>
            </a:r>
            <a:r>
              <a:rPr lang="fr-FR" sz="2000" dirty="0"/>
              <a:t>’</a:t>
            </a:r>
            <a:r>
              <a:rPr lang="en-GB" sz="2000" dirty="0"/>
              <a:t> time, at 3 o</a:t>
            </a:r>
            <a:r>
              <a:rPr lang="fr-FR" sz="2000" dirty="0"/>
              <a:t>’</a:t>
            </a:r>
            <a:r>
              <a:rPr lang="en-GB" sz="2000" dirty="0"/>
              <a:t>clock.  I have some tools for you and there are five children with me, going to Muscat. What is the weather like in Shaybah?”</a:t>
            </a:r>
          </a:p>
          <a:p>
            <a:pPr algn="ctr"/>
            <a:r>
              <a:rPr lang="en-GB" sz="2000" dirty="0"/>
              <a:t>Again the answer came back: “ Hello Otter 5. Shaybah here. We have made a note of your time of arrival.         I don</a:t>
            </a:r>
            <a:r>
              <a:rPr lang="fr-FR" sz="2000" dirty="0"/>
              <a:t>’</a:t>
            </a:r>
            <a:r>
              <a:rPr lang="en-GB" sz="2000" dirty="0"/>
              <a:t>t think you are going to find Shaybah easily.              We are in the middle of a very bad sandstorm here. Report every 15 minutes, please.”</a:t>
            </a:r>
          </a:p>
          <a:p>
            <a:pPr algn="ctr"/>
            <a:r>
              <a:rPr lang="en-GB" sz="2000" dirty="0"/>
              <a:t>“ Thank you, Shaybah,” replied Saood Faysal.</a:t>
            </a:r>
          </a:p>
        </p:txBody>
      </p:sp>
    </p:spTree>
    <p:extLst>
      <p:ext uri="{BB962C8B-B14F-4D97-AF65-F5344CB8AC3E}">
        <p14:creationId xmlns:p14="http://schemas.microsoft.com/office/powerpoint/2010/main" val="3067003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411</TotalTime>
  <Words>15103</Words>
  <Application>Microsoft Office PowerPoint</Application>
  <PresentationFormat>Widescreen</PresentationFormat>
  <Paragraphs>1019</Paragraphs>
  <Slides>60</Slides>
  <Notes>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60</vt:i4>
      </vt:variant>
    </vt:vector>
  </HeadingPairs>
  <TitlesOfParts>
    <vt:vector size="76" baseType="lpstr">
      <vt:lpstr>Algerian</vt:lpstr>
      <vt:lpstr>Andalus</vt:lpstr>
      <vt:lpstr>Arial</vt:lpstr>
      <vt:lpstr>Bradley Hand ITC</vt:lpstr>
      <vt:lpstr>Calibri</vt:lpstr>
      <vt:lpstr>Calibri Light</vt:lpstr>
      <vt:lpstr>Castellar</vt:lpstr>
      <vt:lpstr>Dancing Script</vt:lpstr>
      <vt:lpstr>Ink Free</vt:lpstr>
      <vt:lpstr>Lucida Calligraphy</vt:lpstr>
      <vt:lpstr>Lucida Handwriting</vt:lpstr>
      <vt:lpstr>Monotype Corsiva</vt:lpstr>
      <vt:lpstr>Segoe Print</vt:lpstr>
      <vt:lpstr>Times New Roman</vt:lpstr>
      <vt:lpstr>Thème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Compte Microsoft</dc:creator>
  <cp:lastModifiedBy>Mohamed Ouhassi</cp:lastModifiedBy>
  <cp:revision>90</cp:revision>
  <dcterms:created xsi:type="dcterms:W3CDTF">2020-09-25T22:00:54Z</dcterms:created>
  <dcterms:modified xsi:type="dcterms:W3CDTF">2022-10-31T20:07:39Z</dcterms:modified>
</cp:coreProperties>
</file>